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70" r:id="rId4"/>
    <p:sldId id="290" r:id="rId5"/>
    <p:sldId id="291" r:id="rId6"/>
    <p:sldId id="292" r:id="rId7"/>
    <p:sldId id="272" r:id="rId8"/>
    <p:sldId id="293" r:id="rId9"/>
    <p:sldId id="294" r:id="rId10"/>
    <p:sldId id="295" r:id="rId11"/>
    <p:sldId id="273" r:id="rId12"/>
    <p:sldId id="313" r:id="rId13"/>
    <p:sldId id="314" r:id="rId14"/>
    <p:sldId id="315" r:id="rId15"/>
    <p:sldId id="274" r:id="rId16"/>
    <p:sldId id="297" r:id="rId17"/>
    <p:sldId id="316" r:id="rId18"/>
    <p:sldId id="317" r:id="rId19"/>
    <p:sldId id="318" r:id="rId20"/>
    <p:sldId id="320" r:id="rId21"/>
    <p:sldId id="321" r:id="rId22"/>
    <p:sldId id="323" r:id="rId23"/>
    <p:sldId id="324" r:id="rId24"/>
    <p:sldId id="325" r:id="rId25"/>
    <p:sldId id="326" r:id="rId26"/>
    <p:sldId id="327" r:id="rId27"/>
    <p:sldId id="328" r:id="rId28"/>
    <p:sldId id="275" r:id="rId29"/>
    <p:sldId id="298" r:id="rId30"/>
    <p:sldId id="329" r:id="rId31"/>
    <p:sldId id="330" r:id="rId32"/>
    <p:sldId id="331" r:id="rId33"/>
    <p:sldId id="332" r:id="rId34"/>
    <p:sldId id="276" r:id="rId35"/>
    <p:sldId id="299" r:id="rId36"/>
    <p:sldId id="333" r:id="rId37"/>
    <p:sldId id="277" r:id="rId38"/>
    <p:sldId id="300" r:id="rId39"/>
    <p:sldId id="334" r:id="rId40"/>
    <p:sldId id="335" r:id="rId41"/>
    <p:sldId id="336" r:id="rId42"/>
    <p:sldId id="337" r:id="rId43"/>
    <p:sldId id="338" r:id="rId44"/>
    <p:sldId id="339" r:id="rId45"/>
    <p:sldId id="278" r:id="rId46"/>
    <p:sldId id="301" r:id="rId47"/>
    <p:sldId id="341" r:id="rId48"/>
    <p:sldId id="342" r:id="rId49"/>
    <p:sldId id="343" r:id="rId50"/>
    <p:sldId id="344" r:id="rId51"/>
    <p:sldId id="345" r:id="rId52"/>
    <p:sldId id="346" r:id="rId53"/>
    <p:sldId id="279" r:id="rId54"/>
    <p:sldId id="302" r:id="rId55"/>
    <p:sldId id="347" r:id="rId56"/>
    <p:sldId id="348" r:id="rId57"/>
    <p:sldId id="349" r:id="rId58"/>
    <p:sldId id="350" r:id="rId59"/>
    <p:sldId id="351" r:id="rId60"/>
    <p:sldId id="280" r:id="rId61"/>
    <p:sldId id="303" r:id="rId62"/>
    <p:sldId id="352" r:id="rId63"/>
    <p:sldId id="353" r:id="rId64"/>
    <p:sldId id="281" r:id="rId65"/>
    <p:sldId id="304" r:id="rId66"/>
    <p:sldId id="354" r:id="rId67"/>
    <p:sldId id="355" r:id="rId68"/>
    <p:sldId id="356" r:id="rId69"/>
    <p:sldId id="357" r:id="rId70"/>
    <p:sldId id="358" r:id="rId71"/>
    <p:sldId id="359" r:id="rId72"/>
    <p:sldId id="282" r:id="rId73"/>
    <p:sldId id="305" r:id="rId74"/>
    <p:sldId id="360" r:id="rId75"/>
    <p:sldId id="361" r:id="rId76"/>
    <p:sldId id="362" r:id="rId77"/>
    <p:sldId id="363" r:id="rId78"/>
    <p:sldId id="364" r:id="rId79"/>
    <p:sldId id="283" r:id="rId80"/>
    <p:sldId id="306" r:id="rId81"/>
    <p:sldId id="365" r:id="rId82"/>
    <p:sldId id="366" r:id="rId83"/>
    <p:sldId id="367" r:id="rId84"/>
    <p:sldId id="368" r:id="rId85"/>
    <p:sldId id="369" r:id="rId86"/>
    <p:sldId id="370" r:id="rId87"/>
    <p:sldId id="371" r:id="rId88"/>
    <p:sldId id="372" r:id="rId89"/>
    <p:sldId id="373" r:id="rId90"/>
    <p:sldId id="374" r:id="rId91"/>
    <p:sldId id="375" r:id="rId92"/>
    <p:sldId id="284" r:id="rId93"/>
    <p:sldId id="307" r:id="rId94"/>
    <p:sldId id="376" r:id="rId95"/>
    <p:sldId id="285" r:id="rId96"/>
    <p:sldId id="308" r:id="rId97"/>
    <p:sldId id="377" r:id="rId98"/>
    <p:sldId id="286" r:id="rId99"/>
    <p:sldId id="309" r:id="rId100"/>
    <p:sldId id="378" r:id="rId101"/>
    <p:sldId id="379" r:id="rId102"/>
    <p:sldId id="399" r:id="rId103"/>
    <p:sldId id="380" r:id="rId104"/>
    <p:sldId id="287" r:id="rId105"/>
    <p:sldId id="310" r:id="rId106"/>
    <p:sldId id="381" r:id="rId107"/>
    <p:sldId id="382" r:id="rId108"/>
    <p:sldId id="383" r:id="rId109"/>
    <p:sldId id="384" r:id="rId110"/>
    <p:sldId id="385" r:id="rId111"/>
    <p:sldId id="386" r:id="rId112"/>
    <p:sldId id="288" r:id="rId113"/>
    <p:sldId id="311" r:id="rId114"/>
    <p:sldId id="388" r:id="rId115"/>
    <p:sldId id="389" r:id="rId116"/>
    <p:sldId id="390" r:id="rId117"/>
    <p:sldId id="391" r:id="rId118"/>
    <p:sldId id="289" r:id="rId119"/>
    <p:sldId id="312" r:id="rId120"/>
    <p:sldId id="392" r:id="rId121"/>
    <p:sldId id="393" r:id="rId122"/>
    <p:sldId id="395" r:id="rId123"/>
    <p:sldId id="396" r:id="rId124"/>
    <p:sldId id="397" r:id="rId125"/>
    <p:sldId id="398" r:id="rId1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28" autoAdjust="0"/>
    <p:restoredTop sz="94558"/>
  </p:normalViewPr>
  <p:slideViewPr>
    <p:cSldViewPr snapToGrid="0" snapToObjects="1">
      <p:cViewPr varScale="1">
        <p:scale>
          <a:sx n="116" d="100"/>
          <a:sy n="116" d="100"/>
        </p:scale>
        <p:origin x="776"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2.jpg>
</file>

<file path=ppt/media/image3.png>
</file>

<file path=ppt/media/image4.t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C996-B2B9-5240-B316-5F32F694CD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9150061-F33B-1B4A-91E5-C949D034E9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685B5E1-A19B-704F-8702-F512E9442226}"/>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4DE411AE-BFF1-9A41-83A8-41AAE6C746E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A59E9A-86AB-234B-9208-CBE0FF33772B}"/>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530424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D51DE-1CDB-1F4B-BC0E-3B66D909FC8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AEF3569-F8AB-9A4A-994A-749B93653A7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0E29316-AB93-C642-9A75-2F6D0AE98E05}"/>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C3B41DCC-FA20-DC41-8FAD-2CE86B5F0C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C09FB14-979F-B449-9D48-74BE686816FB}"/>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258444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5250C3-D53E-A041-A9DB-1045605D2E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8BA64DC-20F7-AD49-920F-A006498DE1F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99E27B-924A-0249-8B0C-E673A4375B98}"/>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F876B186-AD16-124B-BE89-F100238EF6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37A8E32-8AA1-6E4A-8993-363D1F968077}"/>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676253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DF35-2610-7D4D-A15B-38E23A711C4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6774792-A591-0C43-A39A-596364DDF4C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AF12403-A56B-954C-A4E0-716C875DB96A}"/>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A7D762AB-59D0-F04F-8C34-35F2AECCAE5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D56A6CB-52D2-5B4D-B0FC-E5CA94A6915A}"/>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56976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B1E9E-6383-934F-A592-666F1B4772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955E675-05B5-8645-ABC3-CFFE91C188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F9AC746-9B0D-AD4C-AA37-3E4813359926}"/>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29A9664B-DEB2-6849-B2CF-91A197B6BC9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3BE64E7-1787-0E4B-93E6-10DABAC204FD}"/>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3996387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1E4FC-0EE0-9F47-8AB9-6678F2305D7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AD65237-F45C-1842-9DF3-370D3AB1BA1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79DEFCD-7FF3-DE43-BDE5-42CE773DA46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09812F5-1021-C246-B4E4-D46D0E2A6C6E}"/>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6" name="Footer Placeholder 5">
            <a:extLst>
              <a:ext uri="{FF2B5EF4-FFF2-40B4-BE49-F238E27FC236}">
                <a16:creationId xmlns:a16="http://schemas.microsoft.com/office/drawing/2014/main" id="{47A7527D-1E2A-5442-8A21-63CF03ECB3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26B47F9-C074-D34C-8B3E-49A1E821EA07}"/>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599907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6F142-7397-134B-8816-B6156965040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00A7593-10F5-D546-8CC0-773B3A36B1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8156E0F-EE48-2446-9BFD-94C0BB5E1CD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F408884-E1C4-6A41-8A74-F235FF4DE1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C501CA7-3A87-F941-9BEB-6AD71F516B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6B77EB5-BB91-C246-A4C2-A6511A489F2D}"/>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8" name="Footer Placeholder 7">
            <a:extLst>
              <a:ext uri="{FF2B5EF4-FFF2-40B4-BE49-F238E27FC236}">
                <a16:creationId xmlns:a16="http://schemas.microsoft.com/office/drawing/2014/main" id="{0C68161F-E103-774E-AF32-7A1536F5946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B688133-4C64-B241-BAFD-20C898ED8F79}"/>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66876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F5658-9AB8-6D47-82B1-FE28A752094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2EFBAAB-5A28-3646-B5A3-3C70F15071A6}"/>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4" name="Footer Placeholder 3">
            <a:extLst>
              <a:ext uri="{FF2B5EF4-FFF2-40B4-BE49-F238E27FC236}">
                <a16:creationId xmlns:a16="http://schemas.microsoft.com/office/drawing/2014/main" id="{BC549E09-20BB-EC43-86CE-81E72A3A8F8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380216F-DEAD-FA4E-9959-32A9F9EE2B5F}"/>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859266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CD9C0C-84EB-D04C-AE55-EA2CA6003F1C}"/>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3" name="Footer Placeholder 2">
            <a:extLst>
              <a:ext uri="{FF2B5EF4-FFF2-40B4-BE49-F238E27FC236}">
                <a16:creationId xmlns:a16="http://schemas.microsoft.com/office/drawing/2014/main" id="{52DDEC6D-E524-4446-ACF7-5E570DDFAD2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C877F6E-5903-8A4F-B6B4-506ADA2BF843}"/>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018127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1C2AF-CB84-CE4D-BB17-9BCD0BEE0B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A99B20B3-45CE-EC4E-BA6D-FA4FD4B16C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154BC5E-71F7-E742-9409-CA8CA235B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1E0B373-D001-604D-982A-08CA677FD784}"/>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6" name="Footer Placeholder 5">
            <a:extLst>
              <a:ext uri="{FF2B5EF4-FFF2-40B4-BE49-F238E27FC236}">
                <a16:creationId xmlns:a16="http://schemas.microsoft.com/office/drawing/2014/main" id="{540A53A4-9FF5-354D-9804-63AC381E503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46BE2C6-B8B8-094D-A85A-744FFA7DFD34}"/>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566393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97EDF-2AC2-6D43-91AD-2FC7CA5634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171A7A0-8EE4-5F4E-8431-6698219AC6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FA29AC0-5F77-6A4E-9E7E-2470D20875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012124-AAD0-434C-BB3D-99DF851B953C}"/>
              </a:ext>
            </a:extLst>
          </p:cNvPr>
          <p:cNvSpPr>
            <a:spLocks noGrp="1"/>
          </p:cNvSpPr>
          <p:nvPr>
            <p:ph type="dt" sz="half" idx="10"/>
          </p:nvPr>
        </p:nvSpPr>
        <p:spPr/>
        <p:txBody>
          <a:bodyPr/>
          <a:lstStyle/>
          <a:p>
            <a:fld id="{6E9B9E68-4850-8440-9130-1569DB7DBD3D}" type="datetimeFigureOut">
              <a:rPr lang="en-GB" smtClean="0"/>
              <a:t>04/11/2019</a:t>
            </a:fld>
            <a:endParaRPr lang="en-GB"/>
          </a:p>
        </p:txBody>
      </p:sp>
      <p:sp>
        <p:nvSpPr>
          <p:cNvPr id="6" name="Footer Placeholder 5">
            <a:extLst>
              <a:ext uri="{FF2B5EF4-FFF2-40B4-BE49-F238E27FC236}">
                <a16:creationId xmlns:a16="http://schemas.microsoft.com/office/drawing/2014/main" id="{EA971030-798C-1C48-9A71-7398ECA861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1CB539-5901-1540-9072-7C0C108B2F3C}"/>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953057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A0815C-FC18-0D4F-9BB0-7E51A018C2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9A39992-E157-964F-9AA8-EEFBFFCC11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B1A1A3F-696C-0B4F-B81C-505E822DA6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9B9E68-4850-8440-9130-1569DB7DBD3D}" type="datetimeFigureOut">
              <a:rPr lang="en-GB" smtClean="0"/>
              <a:t>04/11/2019</a:t>
            </a:fld>
            <a:endParaRPr lang="en-GB"/>
          </a:p>
        </p:txBody>
      </p:sp>
      <p:sp>
        <p:nvSpPr>
          <p:cNvPr id="5" name="Footer Placeholder 4">
            <a:extLst>
              <a:ext uri="{FF2B5EF4-FFF2-40B4-BE49-F238E27FC236}">
                <a16:creationId xmlns:a16="http://schemas.microsoft.com/office/drawing/2014/main" id="{775A592D-4E04-0940-8787-6F9AF0A732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0887DF6-B662-1A43-8D83-3032652B80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5ECE69-9CD1-F14B-A56D-9503437A8985}" type="slidenum">
              <a:rPr lang="en-GB" smtClean="0"/>
              <a:t>‹#›</a:t>
            </a:fld>
            <a:endParaRPr lang="en-GB"/>
          </a:p>
        </p:txBody>
      </p:sp>
    </p:spTree>
    <p:extLst>
      <p:ext uri="{BB962C8B-B14F-4D97-AF65-F5344CB8AC3E}">
        <p14:creationId xmlns:p14="http://schemas.microsoft.com/office/powerpoint/2010/main" val="42173668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tif"/><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9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4.t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305F3D-BA56-46A8-B669-76C843C2734C}"/>
              </a:ext>
            </a:extLst>
          </p:cNvPr>
          <p:cNvPicPr>
            <a:picLocks noChangeAspect="1"/>
          </p:cNvPicPr>
          <p:nvPr/>
        </p:nvPicPr>
        <p:blipFill rotWithShape="1">
          <a:blip r:embed="rId2"/>
          <a:srcRect t="33203" b="26801"/>
          <a:stretch/>
        </p:blipFill>
        <p:spPr>
          <a:xfrm>
            <a:off x="-1020" y="0"/>
            <a:ext cx="12190979" cy="6858000"/>
          </a:xfrm>
          <a:prstGeom prst="rect">
            <a:avLst/>
          </a:prstGeom>
        </p:spPr>
      </p:pic>
      <p:sp>
        <p:nvSpPr>
          <p:cNvPr id="6" name="TextBox 5">
            <a:extLst>
              <a:ext uri="{FF2B5EF4-FFF2-40B4-BE49-F238E27FC236}">
                <a16:creationId xmlns:a16="http://schemas.microsoft.com/office/drawing/2014/main" id="{2010E631-21CE-6343-B0E6-9C72C5DAC70D}"/>
              </a:ext>
            </a:extLst>
          </p:cNvPr>
          <p:cNvSpPr txBox="1"/>
          <p:nvPr/>
        </p:nvSpPr>
        <p:spPr>
          <a:xfrm>
            <a:off x="-1020" y="5108656"/>
            <a:ext cx="12191999" cy="1754326"/>
          </a:xfrm>
          <a:prstGeom prst="rect">
            <a:avLst/>
          </a:prstGeom>
          <a:solidFill>
            <a:schemeClr val="accent2"/>
          </a:solidFill>
        </p:spPr>
        <p:txBody>
          <a:bodyPr wrap="square" rtlCol="0">
            <a:spAutoFit/>
          </a:bodyPr>
          <a:lstStyle/>
          <a:p>
            <a:pPr algn="r"/>
            <a:r>
              <a:rPr lang="en-GB" sz="5400" b="1" dirty="0">
                <a:solidFill>
                  <a:schemeClr val="bg1"/>
                </a:solidFill>
                <a:latin typeface="Brandon Grotesque Medium" panose="020B0603020203060202" pitchFamily="34" charset="77"/>
              </a:rPr>
              <a:t>Fitting and Machining</a:t>
            </a:r>
          </a:p>
          <a:p>
            <a:pPr algn="r"/>
            <a:r>
              <a:rPr lang="en-GB" sz="5400" b="1" dirty="0">
                <a:solidFill>
                  <a:schemeClr val="bg1"/>
                </a:solidFill>
                <a:latin typeface="Brandon Grotesque Medium" panose="020B0603020203060202" pitchFamily="34" charset="77"/>
              </a:rPr>
              <a:t>N2</a:t>
            </a:r>
          </a:p>
        </p:txBody>
      </p:sp>
      <p:pic>
        <p:nvPicPr>
          <p:cNvPr id="8" name="Picture 7">
            <a:extLst>
              <a:ext uri="{FF2B5EF4-FFF2-40B4-BE49-F238E27FC236}">
                <a16:creationId xmlns:a16="http://schemas.microsoft.com/office/drawing/2014/main" id="{AEAFD9B4-3832-9845-B14D-BFFC5D28A267}"/>
              </a:ext>
            </a:extLst>
          </p:cNvPr>
          <p:cNvPicPr>
            <a:picLocks noChangeAspect="1"/>
          </p:cNvPicPr>
          <p:nvPr/>
        </p:nvPicPr>
        <p:blipFill>
          <a:blip r:embed="rId3"/>
          <a:stretch>
            <a:fillRect/>
          </a:stretch>
        </p:blipFill>
        <p:spPr>
          <a:xfrm>
            <a:off x="-1523627" y="-858622"/>
            <a:ext cx="6512486" cy="6512486"/>
          </a:xfrm>
          <a:prstGeom prst="rect">
            <a:avLst/>
          </a:prstGeom>
        </p:spPr>
      </p:pic>
    </p:spTree>
    <p:extLst>
      <p:ext uri="{BB962C8B-B14F-4D97-AF65-F5344CB8AC3E}">
        <p14:creationId xmlns:p14="http://schemas.microsoft.com/office/powerpoint/2010/main" val="3800100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Couplings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778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DIFFERENT KINDS OF COUPLINGS</a:t>
            </a:r>
          </a:p>
        </p:txBody>
      </p:sp>
      <p:graphicFrame>
        <p:nvGraphicFramePr>
          <p:cNvPr id="2" name="Table 1">
            <a:extLst>
              <a:ext uri="{FF2B5EF4-FFF2-40B4-BE49-F238E27FC236}">
                <a16:creationId xmlns:a16="http://schemas.microsoft.com/office/drawing/2014/main" id="{E7159132-115E-477A-A58D-9E50B36C986D}"/>
              </a:ext>
            </a:extLst>
          </p:cNvPr>
          <p:cNvGraphicFramePr>
            <a:graphicFrameLocks noGrp="1"/>
          </p:cNvGraphicFramePr>
          <p:nvPr>
            <p:extLst>
              <p:ext uri="{D42A27DB-BD31-4B8C-83A1-F6EECF244321}">
                <p14:modId xmlns:p14="http://schemas.microsoft.com/office/powerpoint/2010/main" val="1240218789"/>
              </p:ext>
            </p:extLst>
          </p:nvPr>
        </p:nvGraphicFramePr>
        <p:xfrm>
          <a:off x="1051111" y="2485766"/>
          <a:ext cx="10338549" cy="3175689"/>
        </p:xfrm>
        <a:graphic>
          <a:graphicData uri="http://schemas.openxmlformats.org/drawingml/2006/table">
            <a:tbl>
              <a:tblPr firstRow="1" bandRow="1">
                <a:tableStyleId>{0E3FDE45-AF77-4B5C-9715-49D594BDF05E}</a:tableStyleId>
              </a:tblPr>
              <a:tblGrid>
                <a:gridCol w="3446183">
                  <a:extLst>
                    <a:ext uri="{9D8B030D-6E8A-4147-A177-3AD203B41FA5}">
                      <a16:colId xmlns:a16="http://schemas.microsoft.com/office/drawing/2014/main" val="3299987396"/>
                    </a:ext>
                  </a:extLst>
                </a:gridCol>
                <a:gridCol w="3446183">
                  <a:extLst>
                    <a:ext uri="{9D8B030D-6E8A-4147-A177-3AD203B41FA5}">
                      <a16:colId xmlns:a16="http://schemas.microsoft.com/office/drawing/2014/main" val="1797899238"/>
                    </a:ext>
                  </a:extLst>
                </a:gridCol>
                <a:gridCol w="3446183">
                  <a:extLst>
                    <a:ext uri="{9D8B030D-6E8A-4147-A177-3AD203B41FA5}">
                      <a16:colId xmlns:a16="http://schemas.microsoft.com/office/drawing/2014/main" val="3858356674"/>
                    </a:ext>
                  </a:extLst>
                </a:gridCol>
              </a:tblGrid>
              <a:tr h="570883">
                <a:tc>
                  <a:txBody>
                    <a:bodyPr/>
                    <a:lstStyle/>
                    <a:p>
                      <a:r>
                        <a:rPr lang="en-GB" dirty="0"/>
                        <a:t>Permanent (fixed) coupling</a:t>
                      </a:r>
                      <a:endParaRPr lang="en-ZA" dirty="0"/>
                    </a:p>
                  </a:txBody>
                  <a:tcPr/>
                </a:tc>
                <a:tc>
                  <a:txBody>
                    <a:bodyPr/>
                    <a:lstStyle/>
                    <a:p>
                      <a:r>
                        <a:rPr lang="en-GB" dirty="0"/>
                        <a:t>Self-aligning coupling</a:t>
                      </a:r>
                      <a:endParaRPr lang="en-ZA" dirty="0"/>
                    </a:p>
                  </a:txBody>
                  <a:tcPr/>
                </a:tc>
                <a:tc>
                  <a:txBody>
                    <a:bodyPr/>
                    <a:lstStyle/>
                    <a:p>
                      <a:r>
                        <a:rPr lang="en-GB" dirty="0"/>
                        <a:t>Flexible coupling</a:t>
                      </a:r>
                      <a:endParaRPr lang="en-ZA" dirty="0"/>
                    </a:p>
                  </a:txBody>
                  <a:tcPr/>
                </a:tc>
                <a:extLst>
                  <a:ext uri="{0D108BD9-81ED-4DB2-BD59-A6C34878D82A}">
                    <a16:rowId xmlns:a16="http://schemas.microsoft.com/office/drawing/2014/main" val="3328537377"/>
                  </a:ext>
                </a:extLst>
              </a:tr>
              <a:tr h="330749">
                <a:tc>
                  <a:txBody>
                    <a:bodyPr/>
                    <a:lstStyle/>
                    <a:p>
                      <a:r>
                        <a:rPr lang="en-GB" dirty="0"/>
                        <a:t>Flange</a:t>
                      </a:r>
                      <a:endParaRPr lang="en-ZA" dirty="0"/>
                    </a:p>
                  </a:txBody>
                  <a:tcPr/>
                </a:tc>
                <a:tc>
                  <a:txBody>
                    <a:bodyPr/>
                    <a:lstStyle/>
                    <a:p>
                      <a:r>
                        <a:rPr lang="en-GB" dirty="0"/>
                        <a:t>Hooke/universal</a:t>
                      </a:r>
                      <a:endParaRPr lang="en-ZA" dirty="0"/>
                    </a:p>
                  </a:txBody>
                  <a:tcPr/>
                </a:tc>
                <a:tc>
                  <a:txBody>
                    <a:bodyPr/>
                    <a:lstStyle/>
                    <a:p>
                      <a:r>
                        <a:rPr lang="en-GB" dirty="0" err="1"/>
                        <a:t>Raffard</a:t>
                      </a:r>
                      <a:endParaRPr lang="en-ZA" dirty="0"/>
                    </a:p>
                  </a:txBody>
                  <a:tcPr/>
                </a:tc>
                <a:extLst>
                  <a:ext uri="{0D108BD9-81ED-4DB2-BD59-A6C34878D82A}">
                    <a16:rowId xmlns:a16="http://schemas.microsoft.com/office/drawing/2014/main" val="3504671195"/>
                  </a:ext>
                </a:extLst>
              </a:tr>
              <a:tr h="570883">
                <a:tc>
                  <a:txBody>
                    <a:bodyPr/>
                    <a:lstStyle/>
                    <a:p>
                      <a:r>
                        <a:rPr lang="en-GB" dirty="0"/>
                        <a:t>Marine</a:t>
                      </a:r>
                      <a:endParaRPr lang="en-ZA" dirty="0"/>
                    </a:p>
                  </a:txBody>
                  <a:tcPr/>
                </a:tc>
                <a:tc>
                  <a:txBody>
                    <a:bodyPr/>
                    <a:lstStyle/>
                    <a:p>
                      <a:r>
                        <a:rPr lang="en-GB" dirty="0"/>
                        <a:t>Constant Velocity (CV joint)</a:t>
                      </a:r>
                      <a:endParaRPr lang="en-ZA" dirty="0"/>
                    </a:p>
                  </a:txBody>
                  <a:tcPr/>
                </a:tc>
                <a:tc>
                  <a:txBody>
                    <a:bodyPr/>
                    <a:lstStyle/>
                    <a:p>
                      <a:r>
                        <a:rPr lang="en-GB" dirty="0"/>
                        <a:t>Nylon sleeve</a:t>
                      </a:r>
                      <a:endParaRPr lang="en-ZA" dirty="0"/>
                    </a:p>
                  </a:txBody>
                  <a:tcPr/>
                </a:tc>
                <a:extLst>
                  <a:ext uri="{0D108BD9-81ED-4DB2-BD59-A6C34878D82A}">
                    <a16:rowId xmlns:a16="http://schemas.microsoft.com/office/drawing/2014/main" val="1169942864"/>
                  </a:ext>
                </a:extLst>
              </a:tr>
              <a:tr h="330749">
                <a:tc>
                  <a:txBody>
                    <a:bodyPr/>
                    <a:lstStyle/>
                    <a:p>
                      <a:r>
                        <a:rPr lang="en-GB" dirty="0"/>
                        <a:t>Chain</a:t>
                      </a:r>
                      <a:endParaRPr lang="en-ZA" dirty="0"/>
                    </a:p>
                  </a:txBody>
                  <a:tcPr/>
                </a:tc>
                <a:tc>
                  <a:txBody>
                    <a:bodyPr/>
                    <a:lstStyle/>
                    <a:p>
                      <a:r>
                        <a:rPr lang="en-GB" dirty="0"/>
                        <a:t>Metal disc/Oldham</a:t>
                      </a:r>
                      <a:endParaRPr lang="en-ZA" dirty="0"/>
                    </a:p>
                  </a:txBody>
                  <a:tcPr/>
                </a:tc>
                <a:tc>
                  <a:txBody>
                    <a:bodyPr/>
                    <a:lstStyle/>
                    <a:p>
                      <a:r>
                        <a:rPr lang="en-GB" dirty="0"/>
                        <a:t>Pin and rubber bush</a:t>
                      </a:r>
                      <a:endParaRPr lang="en-ZA" dirty="0"/>
                    </a:p>
                  </a:txBody>
                  <a:tcPr/>
                </a:tc>
                <a:extLst>
                  <a:ext uri="{0D108BD9-81ED-4DB2-BD59-A6C34878D82A}">
                    <a16:rowId xmlns:a16="http://schemas.microsoft.com/office/drawing/2014/main" val="3449993850"/>
                  </a:ext>
                </a:extLst>
              </a:tr>
              <a:tr h="330749">
                <a:tc>
                  <a:txBody>
                    <a:bodyPr/>
                    <a:lstStyle/>
                    <a:p>
                      <a:r>
                        <a:rPr lang="en-GB" dirty="0"/>
                        <a:t>Gear</a:t>
                      </a:r>
                      <a:endParaRPr lang="en-ZA" dirty="0"/>
                    </a:p>
                  </a:txBody>
                  <a:tcPr/>
                </a:tc>
                <a:tc>
                  <a:txBody>
                    <a:bodyPr/>
                    <a:lstStyle/>
                    <a:p>
                      <a:endParaRPr lang="en-ZA" dirty="0"/>
                    </a:p>
                  </a:txBody>
                  <a:tcPr/>
                </a:tc>
                <a:tc>
                  <a:txBody>
                    <a:bodyPr/>
                    <a:lstStyle/>
                    <a:p>
                      <a:r>
                        <a:rPr lang="en-GB" dirty="0"/>
                        <a:t>Spider</a:t>
                      </a:r>
                      <a:endParaRPr lang="en-ZA" dirty="0"/>
                    </a:p>
                  </a:txBody>
                  <a:tcPr/>
                </a:tc>
                <a:extLst>
                  <a:ext uri="{0D108BD9-81ED-4DB2-BD59-A6C34878D82A}">
                    <a16:rowId xmlns:a16="http://schemas.microsoft.com/office/drawing/2014/main" val="2928527273"/>
                  </a:ext>
                </a:extLst>
              </a:tr>
              <a:tr h="570883">
                <a:tc>
                  <a:txBody>
                    <a:bodyPr/>
                    <a:lstStyle/>
                    <a:p>
                      <a:r>
                        <a:rPr lang="en-GB" dirty="0"/>
                        <a:t>Fluid drive</a:t>
                      </a:r>
                      <a:endParaRPr lang="en-ZA" dirty="0"/>
                    </a:p>
                  </a:txBody>
                  <a:tcPr/>
                </a:tc>
                <a:tc>
                  <a:txBody>
                    <a:bodyPr/>
                    <a:lstStyle/>
                    <a:p>
                      <a:endParaRPr lang="en-ZA" dirty="0"/>
                    </a:p>
                  </a:txBody>
                  <a:tcPr/>
                </a:tc>
                <a:tc>
                  <a:txBody>
                    <a:bodyPr/>
                    <a:lstStyle/>
                    <a:p>
                      <a:r>
                        <a:rPr lang="en-GB" dirty="0"/>
                        <a:t>Rubber belt/tyre/elastomeric</a:t>
                      </a:r>
                      <a:endParaRPr lang="en-ZA" dirty="0"/>
                    </a:p>
                  </a:txBody>
                  <a:tcPr/>
                </a:tc>
                <a:extLst>
                  <a:ext uri="{0D108BD9-81ED-4DB2-BD59-A6C34878D82A}">
                    <a16:rowId xmlns:a16="http://schemas.microsoft.com/office/drawing/2014/main" val="2324685826"/>
                  </a:ext>
                </a:extLst>
              </a:tr>
              <a:tr h="330749">
                <a:tc>
                  <a:txBody>
                    <a:bodyPr/>
                    <a:lstStyle/>
                    <a:p>
                      <a:r>
                        <a:rPr lang="en-GB" dirty="0"/>
                        <a:t>Muff</a:t>
                      </a:r>
                      <a:endParaRPr lang="en-ZA" dirty="0"/>
                    </a:p>
                  </a:txBody>
                  <a:tcPr/>
                </a:tc>
                <a:tc>
                  <a:txBody>
                    <a:bodyPr/>
                    <a:lstStyle/>
                    <a:p>
                      <a:endParaRPr lang="en-ZA" dirty="0"/>
                    </a:p>
                  </a:txBody>
                  <a:tcPr/>
                </a:tc>
                <a:tc>
                  <a:txBody>
                    <a:bodyPr/>
                    <a:lstStyle/>
                    <a:p>
                      <a:r>
                        <a:rPr lang="en-GB" dirty="0"/>
                        <a:t>Resilient/</a:t>
                      </a:r>
                      <a:r>
                        <a:rPr lang="en-GB" dirty="0" err="1"/>
                        <a:t>bibby</a:t>
                      </a:r>
                      <a:r>
                        <a:rPr lang="en-GB" dirty="0"/>
                        <a:t>/steel grid</a:t>
                      </a:r>
                      <a:endParaRPr lang="en-ZA" dirty="0"/>
                    </a:p>
                  </a:txBody>
                  <a:tcPr/>
                </a:tc>
                <a:extLst>
                  <a:ext uri="{0D108BD9-81ED-4DB2-BD59-A6C34878D82A}">
                    <a16:rowId xmlns:a16="http://schemas.microsoft.com/office/drawing/2014/main" val="1665874079"/>
                  </a:ext>
                </a:extLst>
              </a:tr>
            </a:tbl>
          </a:graphicData>
        </a:graphic>
      </p:graphicFrame>
    </p:spTree>
    <p:extLst>
      <p:ext uri="{BB962C8B-B14F-4D97-AF65-F5344CB8AC3E}">
        <p14:creationId xmlns:p14="http://schemas.microsoft.com/office/powerpoint/2010/main" val="416097846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16: Hydraulics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FUNCTIONS OF HYDRAULIC FLUID</a:t>
            </a:r>
          </a:p>
          <a:p>
            <a:pPr>
              <a:lnSpc>
                <a:spcPct val="150000"/>
              </a:lnSpc>
            </a:pPr>
            <a:r>
              <a:rPr lang="en-GB" sz="2400" dirty="0">
                <a:latin typeface="Arial" panose="020B0604020202020204" pitchFamily="34" charset="0"/>
                <a:cs typeface="Arial" panose="020B0604020202020204" pitchFamily="34" charset="0"/>
              </a:rPr>
              <a:t>The main functions of hydraulic oil can be described as: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Oil transmits power readily because it is very slightly compressible.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most desirable property of hydraulic oil is its lubricating ability.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Hydraulic oil must help resist corrosion of closely fitted components in the system.</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This oil “take up” abrasive materials and contaminants or dirt and deposits them in the filter.</a:t>
            </a:r>
          </a:p>
        </p:txBody>
      </p:sp>
    </p:spTree>
    <p:extLst>
      <p:ext uri="{BB962C8B-B14F-4D97-AF65-F5344CB8AC3E}">
        <p14:creationId xmlns:p14="http://schemas.microsoft.com/office/powerpoint/2010/main" val="424568696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16: Hydraulics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BASIC COMPONENTS/PARTS OF A HYDRAULIC SYSTEMS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Pumps;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Reservoir;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Pipes;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Valves;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Pressure relief valves;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Non-return valves.</a:t>
            </a:r>
          </a:p>
        </p:txBody>
      </p:sp>
    </p:spTree>
    <p:extLst>
      <p:ext uri="{BB962C8B-B14F-4D97-AF65-F5344CB8AC3E}">
        <p14:creationId xmlns:p14="http://schemas.microsoft.com/office/powerpoint/2010/main" val="72713496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16: Hydraulics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DIRECTIONAL CONTROL (SPOOL) VALVES</a:t>
            </a:r>
          </a:p>
          <a:p>
            <a:pPr>
              <a:lnSpc>
                <a:spcPct val="150000"/>
              </a:lnSpc>
            </a:pPr>
            <a:r>
              <a:rPr lang="en-GB" sz="2400" dirty="0">
                <a:latin typeface="Arial" panose="020B0604020202020204" pitchFamily="34" charset="0"/>
                <a:cs typeface="Arial" panose="020B0604020202020204" pitchFamily="34" charset="0"/>
              </a:rPr>
              <a:t>This type of valve is mainly used, as a result of its fast and positive reaction, to control the direction of flow of fluid. Directional control valves can be set in motion by electrical means (solenoid), by fluid (pilot) pressure or manually. Spool valves are versatile and can control fluid flow in a variety of parts of the hydraulic system. The contact area of spool valves has to be extremely accurately machined, lapped and fitted to prevent any leakages and to provide an efficient operation.</a:t>
            </a:r>
          </a:p>
        </p:txBody>
      </p:sp>
    </p:spTree>
    <p:extLst>
      <p:ext uri="{BB962C8B-B14F-4D97-AF65-F5344CB8AC3E}">
        <p14:creationId xmlns:p14="http://schemas.microsoft.com/office/powerpoint/2010/main" val="348556198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16: Hydraulics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778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 SIMPLE HYDRAULIC CIRCUIT USING COMPONENTS</a:t>
            </a:r>
          </a:p>
        </p:txBody>
      </p:sp>
      <p:pic>
        <p:nvPicPr>
          <p:cNvPr id="2" name="Picture 1">
            <a:extLst>
              <a:ext uri="{FF2B5EF4-FFF2-40B4-BE49-F238E27FC236}">
                <a16:creationId xmlns:a16="http://schemas.microsoft.com/office/drawing/2014/main" id="{61E5BC7F-F16D-4B6C-9959-C240A31A31CD}"/>
              </a:ext>
            </a:extLst>
          </p:cNvPr>
          <p:cNvPicPr>
            <a:picLocks noChangeAspect="1"/>
          </p:cNvPicPr>
          <p:nvPr/>
        </p:nvPicPr>
        <p:blipFill rotWithShape="1">
          <a:blip r:embed="rId3"/>
          <a:srcRect b="22260"/>
          <a:stretch/>
        </p:blipFill>
        <p:spPr>
          <a:xfrm>
            <a:off x="2351618" y="2598156"/>
            <a:ext cx="7488763" cy="2937999"/>
          </a:xfrm>
          <a:prstGeom prst="rect">
            <a:avLst/>
          </a:prstGeom>
        </p:spPr>
      </p:pic>
    </p:spTree>
    <p:extLst>
      <p:ext uri="{BB962C8B-B14F-4D97-AF65-F5344CB8AC3E}">
        <p14:creationId xmlns:p14="http://schemas.microsoft.com/office/powerpoint/2010/main" val="7785717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A centre lathe is a machine tool that produces a cutting action by rotating the workpiece against the cutting edge of the cutting tool. The cutting tool can move diagonally across the bed or parallel to the lathe bed (sliding).</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17: Centre lathe</a:t>
            </a:r>
          </a:p>
        </p:txBody>
      </p:sp>
    </p:spTree>
    <p:extLst>
      <p:ext uri="{BB962C8B-B14F-4D97-AF65-F5344CB8AC3E}">
        <p14:creationId xmlns:p14="http://schemas.microsoft.com/office/powerpoint/2010/main" val="242385070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MANDRELS</a:t>
            </a:r>
          </a:p>
          <a:p>
            <a:pPr>
              <a:lnSpc>
                <a:spcPct val="150000"/>
              </a:lnSpc>
            </a:pPr>
            <a:r>
              <a:rPr lang="en-GB" sz="2400" dirty="0">
                <a:latin typeface="Arial" panose="020B0604020202020204" pitchFamily="34" charset="0"/>
                <a:cs typeface="Arial" panose="020B0604020202020204" pitchFamily="34" charset="0"/>
              </a:rPr>
              <a:t>Mandrels are sometimes called lathe </a:t>
            </a:r>
            <a:r>
              <a:rPr lang="en-GB" sz="2400" dirty="0" err="1">
                <a:latin typeface="Arial" panose="020B0604020202020204" pitchFamily="34" charset="0"/>
                <a:cs typeface="Arial" panose="020B0604020202020204" pitchFamily="34" charset="0"/>
              </a:rPr>
              <a:t>arbors</a:t>
            </a:r>
            <a:r>
              <a:rPr lang="en-GB" sz="2400" dirty="0">
                <a:latin typeface="Arial" panose="020B0604020202020204" pitchFamily="34" charset="0"/>
                <a:cs typeface="Arial" panose="020B0604020202020204" pitchFamily="34" charset="0"/>
              </a:rPr>
              <a:t> and are used to hold workpieces that are turned between centres. A mandrel is a hardened and tempered shaft used for holding workpieces that have already been bored and reamed to the correct size but need machining on other areas like gear cutting on the periphery.</a:t>
            </a:r>
          </a:p>
        </p:txBody>
      </p:sp>
    </p:spTree>
    <p:extLst>
      <p:ext uri="{BB962C8B-B14F-4D97-AF65-F5344CB8AC3E}">
        <p14:creationId xmlns:p14="http://schemas.microsoft.com/office/powerpoint/2010/main" val="349002745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DIFFERENT CLEARANCE ANGLES ON DIFFERENT LATHE CUTTING TOOLS</a:t>
            </a:r>
          </a:p>
          <a:p>
            <a:pPr>
              <a:lnSpc>
                <a:spcPct val="150000"/>
              </a:lnSpc>
            </a:pPr>
            <a:r>
              <a:rPr lang="en-GB" sz="2400" dirty="0">
                <a:latin typeface="Arial" panose="020B0604020202020204" pitchFamily="34" charset="0"/>
                <a:cs typeface="Arial" panose="020B0604020202020204" pitchFamily="34" charset="0"/>
              </a:rPr>
              <a:t>However superior a </a:t>
            </a:r>
            <a:r>
              <a:rPr lang="en-GB" sz="2400" b="1" dirty="0">
                <a:latin typeface="Arial" panose="020B0604020202020204" pitchFamily="34" charset="0"/>
                <a:cs typeface="Arial" panose="020B0604020202020204" pitchFamily="34" charset="0"/>
              </a:rPr>
              <a:t>centre lathe </a:t>
            </a:r>
            <a:r>
              <a:rPr lang="en-GB" sz="2400" dirty="0">
                <a:latin typeface="Arial" panose="020B0604020202020204" pitchFamily="34" charset="0"/>
                <a:cs typeface="Arial" panose="020B0604020202020204" pitchFamily="34" charset="0"/>
              </a:rPr>
              <a:t>may be, its efficient operation and the quality of the finished work will depend on the cutting tools used. </a:t>
            </a:r>
          </a:p>
          <a:p>
            <a:pPr>
              <a:lnSpc>
                <a:spcPct val="150000"/>
              </a:lnSpc>
            </a:pPr>
            <a:r>
              <a:rPr lang="en-GB" sz="2400" dirty="0">
                <a:latin typeface="Arial" panose="020B0604020202020204" pitchFamily="34" charset="0"/>
                <a:cs typeface="Arial" panose="020B0604020202020204" pitchFamily="34" charset="0"/>
              </a:rPr>
              <a:t>Whilst </a:t>
            </a:r>
            <a:r>
              <a:rPr lang="en-GB" sz="2400" b="1" dirty="0">
                <a:latin typeface="Arial" panose="020B0604020202020204" pitchFamily="34" charset="0"/>
                <a:cs typeface="Arial" panose="020B0604020202020204" pitchFamily="34" charset="0"/>
              </a:rPr>
              <a:t>clearance angles </a:t>
            </a:r>
            <a:r>
              <a:rPr lang="en-GB" sz="2400" dirty="0">
                <a:latin typeface="Arial" panose="020B0604020202020204" pitchFamily="34" charset="0"/>
                <a:cs typeface="Arial" panose="020B0604020202020204" pitchFamily="34" charset="0"/>
              </a:rPr>
              <a:t>differ slightly for different purposes, rake angles differs greatly depending on the metal being cut. The rake angle direction is mainly determined by the feed direction and the shape of the cutting edge.</a:t>
            </a:r>
          </a:p>
        </p:txBody>
      </p:sp>
    </p:spTree>
    <p:extLst>
      <p:ext uri="{BB962C8B-B14F-4D97-AF65-F5344CB8AC3E}">
        <p14:creationId xmlns:p14="http://schemas.microsoft.com/office/powerpoint/2010/main" val="175269247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FIXED AND TRAVELLING STEADIES FOR USE ON A CENTRE LATHE</a:t>
            </a:r>
          </a:p>
          <a:p>
            <a:pPr>
              <a:lnSpc>
                <a:spcPct val="150000"/>
              </a:lnSpc>
            </a:pPr>
            <a:r>
              <a:rPr lang="en-GB" sz="2400" dirty="0">
                <a:latin typeface="Arial" panose="020B0604020202020204" pitchFamily="34" charset="0"/>
                <a:cs typeface="Arial" panose="020B0604020202020204" pitchFamily="34" charset="0"/>
              </a:rPr>
              <a:t>Fixed and travelling steadies are used to give rigidity to long and thin workpieces. A steady prevents the workpiece from bending away from the cutting tool when it applies pressure during cutting.</a:t>
            </a:r>
          </a:p>
        </p:txBody>
      </p:sp>
    </p:spTree>
    <p:extLst>
      <p:ext uri="{BB962C8B-B14F-4D97-AF65-F5344CB8AC3E}">
        <p14:creationId xmlns:p14="http://schemas.microsoft.com/office/powerpoint/2010/main" val="126260989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DIFFERENT METHODS OF CUTTING TAPERS</a:t>
            </a:r>
          </a:p>
          <a:p>
            <a:pPr>
              <a:lnSpc>
                <a:spcPct val="150000"/>
              </a:lnSpc>
            </a:pPr>
            <a:r>
              <a:rPr lang="en-GB" sz="2400" dirty="0">
                <a:latin typeface="Arial" panose="020B0604020202020204" pitchFamily="34" charset="0"/>
                <a:cs typeface="Arial" panose="020B0604020202020204" pitchFamily="34" charset="0"/>
              </a:rPr>
              <a:t>Method 1: Use the setting over of the tailstock method and a clock gauge.</a:t>
            </a:r>
          </a:p>
          <a:p>
            <a:pPr>
              <a:lnSpc>
                <a:spcPct val="150000"/>
              </a:lnSpc>
            </a:pPr>
            <a:r>
              <a:rPr lang="en-GB" sz="2400" dirty="0">
                <a:latin typeface="Arial" panose="020B0604020202020204" pitchFamily="34" charset="0"/>
                <a:cs typeface="Arial" panose="020B0604020202020204" pitchFamily="34" charset="0"/>
              </a:rPr>
              <a:t>Method 2: Use the setting over of the tailstock method without a clock gauge.</a:t>
            </a:r>
          </a:p>
          <a:p>
            <a:pPr>
              <a:lnSpc>
                <a:spcPct val="150000"/>
              </a:lnSpc>
            </a:pPr>
            <a:r>
              <a:rPr lang="en-GB" sz="2400" dirty="0">
                <a:latin typeface="Arial" panose="020B0604020202020204" pitchFamily="34" charset="0"/>
                <a:cs typeface="Arial" panose="020B0604020202020204" pitchFamily="34" charset="0"/>
              </a:rPr>
              <a:t>Method 3: Use the compound slide.</a:t>
            </a:r>
          </a:p>
        </p:txBody>
      </p:sp>
    </p:spTree>
    <p:extLst>
      <p:ext uri="{BB962C8B-B14F-4D97-AF65-F5344CB8AC3E}">
        <p14:creationId xmlns:p14="http://schemas.microsoft.com/office/powerpoint/2010/main" val="110674265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BASIC INSTRUCTIONS FOR COMPUTERISED NUMERICAL CONTROLLED LATHE</a:t>
            </a:r>
          </a:p>
          <a:p>
            <a:pPr>
              <a:lnSpc>
                <a:spcPct val="150000"/>
              </a:lnSpc>
            </a:pPr>
            <a:r>
              <a:rPr lang="en-GB" sz="2400" dirty="0">
                <a:latin typeface="Arial" panose="020B0604020202020204" pitchFamily="34" charset="0"/>
                <a:cs typeface="Arial" panose="020B0604020202020204" pitchFamily="34" charset="0"/>
              </a:rPr>
              <a:t>The three basic instructional codes are: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 commands (G-codes): commands for specific cycles.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 commands (M-codes): for miscellaneous functions.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Positional data: movement on the x- and y-axis.</a:t>
            </a:r>
          </a:p>
        </p:txBody>
      </p:sp>
    </p:spTree>
    <p:extLst>
      <p:ext uri="{BB962C8B-B14F-4D97-AF65-F5344CB8AC3E}">
        <p14:creationId xmlns:p14="http://schemas.microsoft.com/office/powerpoint/2010/main" val="1738756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HISTORY OF THE SYSTÊME INTERNATIONALE (SI) OF UNITS</a:t>
            </a:r>
          </a:p>
          <a:p>
            <a:pPr>
              <a:lnSpc>
                <a:spcPct val="150000"/>
              </a:lnSpc>
            </a:pPr>
            <a:r>
              <a:rPr lang="en-GB" sz="2400" dirty="0">
                <a:latin typeface="Arial" panose="020B0604020202020204" pitchFamily="34" charset="0"/>
                <a:cs typeface="Arial" panose="020B0604020202020204" pitchFamily="34" charset="0"/>
              </a:rPr>
              <a:t>The creation of a decimal metric system during the French Revolution and the subsequent use of two platinum rods representing the meter (and now stored in vaults in Paris and New York), was the first step in the development of the present SI system. In 1832, Gauss promoted the metric system as a system of units for physical science. </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3: Limits and fits</a:t>
            </a:r>
          </a:p>
        </p:txBody>
      </p:sp>
    </p:spTree>
    <p:extLst>
      <p:ext uri="{BB962C8B-B14F-4D97-AF65-F5344CB8AC3E}">
        <p14:creationId xmlns:p14="http://schemas.microsoft.com/office/powerpoint/2010/main" val="124595515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PROGRAMMING</a:t>
            </a:r>
          </a:p>
          <a:p>
            <a:pPr marL="342900" indent="-342900">
              <a:lnSpc>
                <a:spcPct val="150000"/>
              </a:lnSpc>
              <a:buFont typeface="Arial" panose="020B0604020202020204" pitchFamily="34" charset="0"/>
              <a:buChar char="•"/>
            </a:pPr>
            <a:r>
              <a:rPr lang="en-GB" sz="2400" b="1" dirty="0">
                <a:latin typeface="Arial" panose="020B0604020202020204" pitchFamily="34" charset="0"/>
                <a:cs typeface="Arial" panose="020B0604020202020204" pitchFamily="34" charset="0"/>
              </a:rPr>
              <a:t>Absolute programming</a:t>
            </a:r>
            <a:r>
              <a:rPr lang="en-GB" sz="2400" dirty="0">
                <a:latin typeface="Arial" panose="020B0604020202020204" pitchFamily="34" charset="0"/>
                <a:cs typeface="Arial" panose="020B0604020202020204" pitchFamily="34" charset="0"/>
              </a:rPr>
              <a:t>: This makes use of absolute dimensions with all points of reference being taken from a common point.</a:t>
            </a:r>
          </a:p>
          <a:p>
            <a:pPr marL="342900" indent="-342900">
              <a:lnSpc>
                <a:spcPct val="150000"/>
              </a:lnSpc>
              <a:buFont typeface="Arial" panose="020B0604020202020204" pitchFamily="34" charset="0"/>
              <a:buChar char="•"/>
            </a:pPr>
            <a:r>
              <a:rPr lang="en-GB" sz="2400" b="1" dirty="0">
                <a:latin typeface="Arial" panose="020B0604020202020204" pitchFamily="34" charset="0"/>
                <a:cs typeface="Arial" panose="020B0604020202020204" pitchFamily="34" charset="0"/>
              </a:rPr>
              <a:t>Incremental programming</a:t>
            </a:r>
            <a:r>
              <a:rPr lang="en-GB" sz="2400" dirty="0">
                <a:latin typeface="Arial" panose="020B0604020202020204" pitchFamily="34" charset="0"/>
                <a:cs typeface="Arial" panose="020B0604020202020204" pitchFamily="34" charset="0"/>
              </a:rPr>
              <a:t>: This is done by taking the distance from one point to the next on the workpiece, not from a common point.</a:t>
            </a:r>
          </a:p>
        </p:txBody>
      </p:sp>
    </p:spTree>
    <p:extLst>
      <p:ext uri="{BB962C8B-B14F-4D97-AF65-F5344CB8AC3E}">
        <p14:creationId xmlns:p14="http://schemas.microsoft.com/office/powerpoint/2010/main" val="156753748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17: Centre lathe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BASIC PRINCIPLES OF PROGRAMMING A COMPUTER CONTROLLED LATHE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location of each operation in co-ordinate format.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sequence of operations and the selection of tools.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Cutting speeds and feed rates and the length and depth of cuts.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When and where to apply cutting fluid, how much and for how long.</a:t>
            </a:r>
          </a:p>
        </p:txBody>
      </p:sp>
    </p:spTree>
    <p:extLst>
      <p:ext uri="{BB962C8B-B14F-4D97-AF65-F5344CB8AC3E}">
        <p14:creationId xmlns:p14="http://schemas.microsoft.com/office/powerpoint/2010/main" val="299530466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Surface grinding is fundamentally a finishing process, designed to provide close dimensional accuracy with improved surface finish, usually on work that has been machined previously. Material is removed (cut-away) by means of a grinding wheel which may be considered a multi-toothed cutter. These cutting teeth or edges are formed by a large number of abrasive particles which are securely held together throughout the grinding wheel by means of a suitable bond.</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18: Surface grinding machines</a:t>
            </a:r>
          </a:p>
        </p:txBody>
      </p:sp>
    </p:spTree>
    <p:extLst>
      <p:ext uri="{BB962C8B-B14F-4D97-AF65-F5344CB8AC3E}">
        <p14:creationId xmlns:p14="http://schemas.microsoft.com/office/powerpoint/2010/main" val="383640826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18: Surface grinding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FUNCTION</a:t>
            </a:r>
          </a:p>
          <a:p>
            <a:pPr>
              <a:lnSpc>
                <a:spcPct val="150000"/>
              </a:lnSpc>
            </a:pPr>
            <a:r>
              <a:rPr lang="en-GB" sz="2400" dirty="0">
                <a:latin typeface="Arial" panose="020B0604020202020204" pitchFamily="34" charset="0"/>
                <a:cs typeface="Arial" panose="020B0604020202020204" pitchFamily="34" charset="0"/>
              </a:rPr>
              <a:t>Surface grinding is the precision grinding of a planed surface. While all grinding, strictly speaking, is surface grinding, the term is commonly used to describe the grinding of flat surfaces. Many parts previously milled, planed or hand scraped, are now precision ground. With the introduction of large, high-powered surface grinders, it is obvious that steel or other metals are actually machined away.</a:t>
            </a:r>
          </a:p>
        </p:txBody>
      </p:sp>
    </p:spTree>
    <p:extLst>
      <p:ext uri="{BB962C8B-B14F-4D97-AF65-F5344CB8AC3E}">
        <p14:creationId xmlns:p14="http://schemas.microsoft.com/office/powerpoint/2010/main" val="177135294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18: Surface grinding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GRINDING WHEELS</a:t>
            </a:r>
          </a:p>
          <a:p>
            <a:pPr>
              <a:lnSpc>
                <a:spcPct val="150000"/>
              </a:lnSpc>
            </a:pPr>
            <a:r>
              <a:rPr lang="en-GB" sz="2400" dirty="0">
                <a:latin typeface="Arial" panose="020B0604020202020204" pitchFamily="34" charset="0"/>
                <a:cs typeface="Arial" panose="020B0604020202020204" pitchFamily="34" charset="0"/>
              </a:rPr>
              <a:t>Grinding wheels are not natural stones, but grains of abrasive material bonded together at high temperature. The abrasive material is either aluminium oxide, which is ideal for grinding steel tools, or silicon carbide, which is good for brass, aluminium or copper.</a:t>
            </a:r>
          </a:p>
        </p:txBody>
      </p:sp>
    </p:spTree>
    <p:extLst>
      <p:ext uri="{BB962C8B-B14F-4D97-AF65-F5344CB8AC3E}">
        <p14:creationId xmlns:p14="http://schemas.microsoft.com/office/powerpoint/2010/main" val="290092040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18: Surface grinding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GRINDING WHEEL PROFILES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Disc grinding (straight) wheel;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Cup grinding wheel;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Flaring cup grinding wheel.</a:t>
            </a:r>
          </a:p>
        </p:txBody>
      </p:sp>
    </p:spTree>
    <p:extLst>
      <p:ext uri="{BB962C8B-B14F-4D97-AF65-F5344CB8AC3E}">
        <p14:creationId xmlns:p14="http://schemas.microsoft.com/office/powerpoint/2010/main" val="221709892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18: Surface grinding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GLASING OF GRINDING WHEEL</a:t>
            </a:r>
          </a:p>
          <a:p>
            <a:pPr>
              <a:lnSpc>
                <a:spcPct val="150000"/>
              </a:lnSpc>
            </a:pPr>
            <a:r>
              <a:rPr lang="en-GB" sz="2400" dirty="0">
                <a:latin typeface="Arial" panose="020B0604020202020204" pitchFamily="34" charset="0"/>
                <a:cs typeface="Arial" panose="020B0604020202020204" pitchFamily="34" charset="0"/>
              </a:rPr>
              <a:t>The condition of a grinding wheel is easily recognised by the shiny appearance on the grinding face of the grinding wheel. </a:t>
            </a:r>
            <a:r>
              <a:rPr lang="en-GB" sz="2400" dirty="0" err="1">
                <a:latin typeface="Arial" panose="020B0604020202020204" pitchFamily="34" charset="0"/>
                <a:cs typeface="Arial" panose="020B0604020202020204" pitchFamily="34" charset="0"/>
              </a:rPr>
              <a:t>Glasing</a:t>
            </a:r>
            <a:r>
              <a:rPr lang="en-GB" sz="2400" dirty="0">
                <a:latin typeface="Arial" panose="020B0604020202020204" pitchFamily="34" charset="0"/>
                <a:cs typeface="Arial" panose="020B0604020202020204" pitchFamily="34" charset="0"/>
              </a:rPr>
              <a:t> occurs when the abrasive grains become dulled or blunt and do not break away from the bond to reveal fresh grain.</a:t>
            </a:r>
          </a:p>
        </p:txBody>
      </p:sp>
    </p:spTree>
    <p:extLst>
      <p:ext uri="{BB962C8B-B14F-4D97-AF65-F5344CB8AC3E}">
        <p14:creationId xmlns:p14="http://schemas.microsoft.com/office/powerpoint/2010/main" val="138668094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18: Surface grinding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MAGNETIC CHUCKS</a:t>
            </a:r>
          </a:p>
          <a:p>
            <a:pPr>
              <a:lnSpc>
                <a:spcPct val="150000"/>
              </a:lnSpc>
            </a:pPr>
            <a:r>
              <a:rPr lang="en-GB" sz="2400" b="1" dirty="0">
                <a:latin typeface="Arial" panose="020B0604020202020204" pitchFamily="34" charset="0"/>
                <a:cs typeface="Arial" panose="020B0604020202020204" pitchFamily="34" charset="0"/>
              </a:rPr>
              <a:t>Common magnetic chuck </a:t>
            </a:r>
            <a:r>
              <a:rPr lang="en-GB" sz="2400" dirty="0">
                <a:latin typeface="Arial" panose="020B0604020202020204" pitchFamily="34" charset="0"/>
                <a:cs typeface="Arial" panose="020B0604020202020204" pitchFamily="34" charset="0"/>
              </a:rPr>
              <a:t>used on reciprocating surface grinder. </a:t>
            </a:r>
          </a:p>
          <a:p>
            <a:pPr>
              <a:lnSpc>
                <a:spcPct val="150000"/>
              </a:lnSpc>
            </a:pPr>
            <a:r>
              <a:rPr lang="en-GB" sz="2400" dirty="0">
                <a:latin typeface="Arial" panose="020B0604020202020204" pitchFamily="34" charset="0"/>
                <a:cs typeface="Arial" panose="020B0604020202020204" pitchFamily="34" charset="0"/>
              </a:rPr>
              <a:t>A </a:t>
            </a:r>
            <a:r>
              <a:rPr lang="en-GB" sz="2400" b="1" dirty="0">
                <a:latin typeface="Arial" panose="020B0604020202020204" pitchFamily="34" charset="0"/>
                <a:cs typeface="Arial" panose="020B0604020202020204" pitchFamily="34" charset="0"/>
              </a:rPr>
              <a:t>permanent magnetic chuck </a:t>
            </a:r>
            <a:r>
              <a:rPr lang="en-GB" sz="2400" dirty="0">
                <a:latin typeface="Arial" panose="020B0604020202020204" pitchFamily="34" charset="0"/>
                <a:cs typeface="Arial" panose="020B0604020202020204" pitchFamily="34" charset="0"/>
              </a:rPr>
              <a:t>often used where wiring would be inconvenient.</a:t>
            </a:r>
          </a:p>
          <a:p>
            <a:pPr>
              <a:lnSpc>
                <a:spcPct val="150000"/>
              </a:lnSpc>
            </a:pPr>
            <a:r>
              <a:rPr lang="en-GB" sz="2400" b="1" dirty="0">
                <a:latin typeface="Arial" panose="020B0604020202020204" pitchFamily="34" charset="0"/>
                <a:cs typeface="Arial" panose="020B0604020202020204" pitchFamily="34" charset="0"/>
              </a:rPr>
              <a:t>Vacuum chucks </a:t>
            </a:r>
            <a:r>
              <a:rPr lang="en-GB" sz="2400" dirty="0">
                <a:latin typeface="Arial" panose="020B0604020202020204" pitchFamily="34" charset="0"/>
                <a:cs typeface="Arial" panose="020B0604020202020204" pitchFamily="34" charset="0"/>
              </a:rPr>
              <a:t>used for practically anything and considered good for thin workpieces.</a:t>
            </a:r>
          </a:p>
          <a:p>
            <a:pPr>
              <a:lnSpc>
                <a:spcPct val="150000"/>
              </a:lnSpc>
            </a:pPr>
            <a:r>
              <a:rPr lang="en-GB" sz="2400" b="1" dirty="0">
                <a:latin typeface="Arial" panose="020B0604020202020204" pitchFamily="34" charset="0"/>
                <a:cs typeface="Arial" panose="020B0604020202020204" pitchFamily="34" charset="0"/>
              </a:rPr>
              <a:t>Magnetic sine chuck </a:t>
            </a:r>
            <a:r>
              <a:rPr lang="en-GB" sz="2400" dirty="0">
                <a:latin typeface="Arial" panose="020B0604020202020204" pitchFamily="34" charset="0"/>
                <a:cs typeface="Arial" panose="020B0604020202020204" pitchFamily="34" charset="0"/>
              </a:rPr>
              <a:t>used for grinding workpieces with non-parallel surfaces.</a:t>
            </a:r>
          </a:p>
        </p:txBody>
      </p:sp>
    </p:spTree>
    <p:extLst>
      <p:ext uri="{BB962C8B-B14F-4D97-AF65-F5344CB8AC3E}">
        <p14:creationId xmlns:p14="http://schemas.microsoft.com/office/powerpoint/2010/main" val="116101759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A milling machine provides the cutting action to a rotating cutting tool. In milling, a multi –toothed cutter rotating in a fixed position on the machine, shapes the workpiece as it is traversed across the cutter. The workpiece is firmly and safely secured in a machine vice or on the machine table, which can be adjusted to set the depth of cut and can be traversed in at least two directions on the horizontal plane.</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19: Milling machines</a:t>
            </a:r>
          </a:p>
        </p:txBody>
      </p:sp>
    </p:spTree>
    <p:extLst>
      <p:ext uri="{BB962C8B-B14F-4D97-AF65-F5344CB8AC3E}">
        <p14:creationId xmlns:p14="http://schemas.microsoft.com/office/powerpoint/2010/main" val="229920064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DIVIDING HEAD</a:t>
            </a:r>
          </a:p>
          <a:p>
            <a:pPr>
              <a:lnSpc>
                <a:spcPct val="150000"/>
              </a:lnSpc>
            </a:pPr>
            <a:r>
              <a:rPr lang="en-GB" sz="2400" dirty="0">
                <a:latin typeface="Arial" panose="020B0604020202020204" pitchFamily="34" charset="0"/>
                <a:cs typeface="Arial" panose="020B0604020202020204" pitchFamily="34" charset="0"/>
              </a:rPr>
              <a:t>A dividing head is a supplementary accessory on a milling machine. The dividing head breaks up the circumference of a circular workpiece into a number of equal divisions. A dividing head is mounted on the milling machine table and used to work between centres in conjunction with the tailstock, or it can be fitted with a chuck for the direct mounting of work.</a:t>
            </a:r>
          </a:p>
        </p:txBody>
      </p:sp>
    </p:spTree>
    <p:extLst>
      <p:ext uri="{BB962C8B-B14F-4D97-AF65-F5344CB8AC3E}">
        <p14:creationId xmlns:p14="http://schemas.microsoft.com/office/powerpoint/2010/main" val="623618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Limits and fits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SYSTEMS OF MEASUREMENT</a:t>
            </a:r>
          </a:p>
          <a:p>
            <a:pPr>
              <a:lnSpc>
                <a:spcPct val="150000"/>
              </a:lnSpc>
            </a:pPr>
            <a:r>
              <a:rPr lang="en-GB" sz="2400" dirty="0">
                <a:latin typeface="Arial" panose="020B0604020202020204" pitchFamily="34" charset="0"/>
                <a:cs typeface="Arial" panose="020B0604020202020204" pitchFamily="34" charset="0"/>
              </a:rPr>
              <a:t>No loose outer clothing may be worn in close proximity to machinery. Loose fitting clothing that flaps about, has loose sleeves, attached untied belts or attachments could be caught even when passing close by stationary objects, let alone moving machines or rotating shafts is extremely dangerous.</a:t>
            </a:r>
          </a:p>
        </p:txBody>
      </p:sp>
    </p:spTree>
    <p:extLst>
      <p:ext uri="{BB962C8B-B14F-4D97-AF65-F5344CB8AC3E}">
        <p14:creationId xmlns:p14="http://schemas.microsoft.com/office/powerpoint/2010/main" val="232953019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INDEX PLATE</a:t>
            </a:r>
          </a:p>
          <a:p>
            <a:pPr>
              <a:lnSpc>
                <a:spcPct val="150000"/>
              </a:lnSpc>
            </a:pPr>
            <a:r>
              <a:rPr lang="en-GB" sz="2400" dirty="0">
                <a:latin typeface="Arial" panose="020B0604020202020204" pitchFamily="34" charset="0"/>
                <a:cs typeface="Arial" panose="020B0604020202020204" pitchFamily="34" charset="0"/>
              </a:rPr>
              <a:t>The aim of the index plate with its confusion of holes is to enable one revolution of the crank to be further subdivided into fractions of a revolution, especially where the fraction is not a factor of 40. The index plate is provided with a number of circles each with a different number of holes. Hole circles in the index plate provide the indexing function.</a:t>
            </a:r>
          </a:p>
        </p:txBody>
      </p:sp>
    </p:spTree>
    <p:extLst>
      <p:ext uri="{BB962C8B-B14F-4D97-AF65-F5344CB8AC3E}">
        <p14:creationId xmlns:p14="http://schemas.microsoft.com/office/powerpoint/2010/main" val="155126801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INDEXING ON A DIVIDING HEAD</a:t>
            </a:r>
          </a:p>
          <a:p>
            <a:pPr>
              <a:lnSpc>
                <a:spcPct val="150000"/>
              </a:lnSpc>
            </a:pPr>
            <a:r>
              <a:rPr lang="en-GB" sz="2400" dirty="0">
                <a:latin typeface="Arial" panose="020B0604020202020204" pitchFamily="34" charset="0"/>
                <a:cs typeface="Arial" panose="020B0604020202020204" pitchFamily="34" charset="0"/>
              </a:rPr>
              <a:t>There are basically five methods of indexing: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Simple indexing;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Rapid indexing;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Angular indexing;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Differential indexing;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Graduating (cutting accurate graduations or rack pitches).</a:t>
            </a:r>
          </a:p>
        </p:txBody>
      </p:sp>
    </p:spTree>
    <p:extLst>
      <p:ext uri="{BB962C8B-B14F-4D97-AF65-F5344CB8AC3E}">
        <p14:creationId xmlns:p14="http://schemas.microsoft.com/office/powerpoint/2010/main" val="107092409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MILLING CUTTERS</a:t>
            </a:r>
          </a:p>
          <a:p>
            <a:pPr>
              <a:lnSpc>
                <a:spcPct val="150000"/>
              </a:lnSpc>
            </a:pPr>
            <a:r>
              <a:rPr lang="en-GB" sz="2400" dirty="0">
                <a:latin typeface="Arial" panose="020B0604020202020204" pitchFamily="34" charset="0"/>
                <a:cs typeface="Arial" panose="020B0604020202020204" pitchFamily="34" charset="0"/>
              </a:rPr>
              <a:t>A great variety of cutters is available and of these, a number are made for direct mounting in the spindle nose, for mounting on stub </a:t>
            </a:r>
            <a:r>
              <a:rPr lang="en-GB" sz="2400" dirty="0" err="1">
                <a:latin typeface="Arial" panose="020B0604020202020204" pitchFamily="34" charset="0"/>
                <a:cs typeface="Arial" panose="020B0604020202020204" pitchFamily="34" charset="0"/>
              </a:rPr>
              <a:t>arbors</a:t>
            </a:r>
            <a:r>
              <a:rPr lang="en-GB" sz="2400" dirty="0">
                <a:latin typeface="Arial" panose="020B0604020202020204" pitchFamily="34" charset="0"/>
                <a:cs typeface="Arial" panose="020B0604020202020204" pitchFamily="34" charset="0"/>
              </a:rPr>
              <a:t> or for holding in special chucks. The general types of milling cutters may be classified as: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Arbor cutters; plain, side and face, staggered-tooth and metal slitting saw.</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Shank cutters: end mills, T-slot and Woodruff key cutter.</a:t>
            </a:r>
          </a:p>
        </p:txBody>
      </p:sp>
    </p:spTree>
    <p:extLst>
      <p:ext uri="{BB962C8B-B14F-4D97-AF65-F5344CB8AC3E}">
        <p14:creationId xmlns:p14="http://schemas.microsoft.com/office/powerpoint/2010/main" val="403058912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778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ANGLES OF MILLING CUTTERS</a:t>
            </a:r>
          </a:p>
        </p:txBody>
      </p:sp>
      <p:pic>
        <p:nvPicPr>
          <p:cNvPr id="2" name="Picture 1">
            <a:extLst>
              <a:ext uri="{FF2B5EF4-FFF2-40B4-BE49-F238E27FC236}">
                <a16:creationId xmlns:a16="http://schemas.microsoft.com/office/drawing/2014/main" id="{5D80957A-9F55-4AA5-B2B9-67B2D454A302}"/>
              </a:ext>
            </a:extLst>
          </p:cNvPr>
          <p:cNvPicPr>
            <a:picLocks noChangeAspect="1"/>
          </p:cNvPicPr>
          <p:nvPr/>
        </p:nvPicPr>
        <p:blipFill>
          <a:blip r:embed="rId3"/>
          <a:stretch>
            <a:fillRect/>
          </a:stretch>
        </p:blipFill>
        <p:spPr>
          <a:xfrm>
            <a:off x="2673001" y="2561116"/>
            <a:ext cx="6845999" cy="2725722"/>
          </a:xfrm>
          <a:prstGeom prst="rect">
            <a:avLst/>
          </a:prstGeom>
        </p:spPr>
      </p:pic>
    </p:spTree>
    <p:extLst>
      <p:ext uri="{BB962C8B-B14F-4D97-AF65-F5344CB8AC3E}">
        <p14:creationId xmlns:p14="http://schemas.microsoft.com/office/powerpoint/2010/main" val="305275392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LAND</a:t>
            </a:r>
          </a:p>
          <a:p>
            <a:pPr>
              <a:lnSpc>
                <a:spcPct val="150000"/>
              </a:lnSpc>
            </a:pPr>
            <a:r>
              <a:rPr lang="en-GB" sz="2400" dirty="0">
                <a:latin typeface="Arial" panose="020B0604020202020204" pitchFamily="34" charset="0"/>
                <a:cs typeface="Arial" panose="020B0604020202020204" pitchFamily="34" charset="0"/>
              </a:rPr>
              <a:t>The land is the surface on the periphery of a rotary cutting tool, such as a milling cutter, drill, tap or reamer, which joins the face of the flute or tooth to make up the basic cutting edge. The land is relieved to prevent interference between itself and the surface being machined (workpiece). A raised land allows for several sharpening before a secondary clearance has to be grounded.</a:t>
            </a:r>
          </a:p>
        </p:txBody>
      </p:sp>
    </p:spTree>
    <p:extLst>
      <p:ext uri="{BB962C8B-B14F-4D97-AF65-F5344CB8AC3E}">
        <p14:creationId xmlns:p14="http://schemas.microsoft.com/office/powerpoint/2010/main" val="256635593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19: Milling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METHODS OF MILLING</a:t>
            </a:r>
          </a:p>
          <a:p>
            <a:pPr>
              <a:lnSpc>
                <a:spcPct val="150000"/>
              </a:lnSpc>
            </a:pPr>
            <a:r>
              <a:rPr lang="en-GB" sz="2400" dirty="0">
                <a:latin typeface="Arial" panose="020B0604020202020204" pitchFamily="34" charset="0"/>
                <a:cs typeface="Arial" panose="020B0604020202020204" pitchFamily="34" charset="0"/>
              </a:rPr>
              <a:t>Different methods of milling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Up (conventional) milling;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Plain or slab milling;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Straddle milling;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Gang milling.</a:t>
            </a:r>
          </a:p>
        </p:txBody>
      </p:sp>
    </p:spTree>
    <p:extLst>
      <p:ext uri="{BB962C8B-B14F-4D97-AF65-F5344CB8AC3E}">
        <p14:creationId xmlns:p14="http://schemas.microsoft.com/office/powerpoint/2010/main" val="207208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Limits and fits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INTERCHANGEABILITY OF PARTS</a:t>
            </a:r>
          </a:p>
          <a:p>
            <a:pPr>
              <a:lnSpc>
                <a:spcPct val="150000"/>
              </a:lnSpc>
            </a:pPr>
            <a:r>
              <a:rPr lang="en-GB" sz="2400" dirty="0">
                <a:latin typeface="Arial" panose="020B0604020202020204" pitchFamily="34" charset="0"/>
                <a:cs typeface="Arial" panose="020B0604020202020204" pitchFamily="34" charset="0"/>
              </a:rPr>
              <a:t>Most measurement in the modern world conforms to either the English (British Imperial) system or the metric (International System of Units). The metric system is now chiefly used by most industrialised nations of the world.</a:t>
            </a:r>
          </a:p>
        </p:txBody>
      </p:sp>
    </p:spTree>
    <p:extLst>
      <p:ext uri="{BB962C8B-B14F-4D97-AF65-F5344CB8AC3E}">
        <p14:creationId xmlns:p14="http://schemas.microsoft.com/office/powerpoint/2010/main" val="2446134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Limits and fits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FIT</a:t>
            </a:r>
          </a:p>
          <a:p>
            <a:pPr>
              <a:lnSpc>
                <a:spcPct val="150000"/>
              </a:lnSpc>
            </a:pPr>
            <a:r>
              <a:rPr lang="en-GB" sz="2400" dirty="0">
                <a:latin typeface="Arial" panose="020B0604020202020204" pitchFamily="34" charset="0"/>
                <a:cs typeface="Arial" panose="020B0604020202020204" pitchFamily="34" charset="0"/>
              </a:rPr>
              <a:t>Fits may be classified into three types: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Clearance fit;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Interference fit; or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Transition fit.</a:t>
            </a:r>
          </a:p>
        </p:txBody>
      </p:sp>
    </p:spTree>
    <p:extLst>
      <p:ext uri="{BB962C8B-B14F-4D97-AF65-F5344CB8AC3E}">
        <p14:creationId xmlns:p14="http://schemas.microsoft.com/office/powerpoint/2010/main" val="4060326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A bearing is the link between the stationary housing and the rotating, reciprocating or sliding part. The bearing provides maximum support with minimum resistance to motion.</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4: Bearings</a:t>
            </a:r>
          </a:p>
        </p:txBody>
      </p:sp>
    </p:spTree>
    <p:extLst>
      <p:ext uri="{BB962C8B-B14F-4D97-AF65-F5344CB8AC3E}">
        <p14:creationId xmlns:p14="http://schemas.microsoft.com/office/powerpoint/2010/main" val="2799827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131848"/>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BEARINGS</a:t>
            </a:r>
          </a:p>
          <a:p>
            <a:pPr>
              <a:lnSpc>
                <a:spcPct val="150000"/>
              </a:lnSpc>
            </a:pPr>
            <a:r>
              <a:rPr lang="en-GB" sz="2400" dirty="0">
                <a:latin typeface="Arial" panose="020B0604020202020204" pitchFamily="34" charset="0"/>
                <a:cs typeface="Arial" panose="020B0604020202020204" pitchFamily="34" charset="0"/>
              </a:rPr>
              <a:t>Different types of bearings include:</a:t>
            </a:r>
          </a:p>
        </p:txBody>
      </p:sp>
      <p:sp>
        <p:nvSpPr>
          <p:cNvPr id="2" name="Rectangle 1">
            <a:extLst>
              <a:ext uri="{FF2B5EF4-FFF2-40B4-BE49-F238E27FC236}">
                <a16:creationId xmlns:a16="http://schemas.microsoft.com/office/drawing/2014/main" id="{015DF544-DB11-4942-AC8F-306270903D54}"/>
              </a:ext>
            </a:extLst>
          </p:cNvPr>
          <p:cNvSpPr/>
          <p:nvPr/>
        </p:nvSpPr>
        <p:spPr>
          <a:xfrm>
            <a:off x="802340" y="2934623"/>
            <a:ext cx="10824881" cy="2308324"/>
          </a:xfrm>
          <a:prstGeom prst="rect">
            <a:avLst/>
          </a:prstGeom>
        </p:spPr>
        <p:txBody>
          <a:bodyPr wrap="square" numCol="2">
            <a:spAutoFit/>
          </a:bodyPr>
          <a:lstStyle/>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Solid bearings;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Split bearings;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Part bearings;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Bushes;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Pedestal bearings;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Plumber block bearings;</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Taper bearings; and</a:t>
            </a:r>
          </a:p>
          <a:p>
            <a:pPr marL="285750" indent="-28575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Hanger bearings.</a:t>
            </a:r>
          </a:p>
        </p:txBody>
      </p:sp>
    </p:spTree>
    <p:extLst>
      <p:ext uri="{BB962C8B-B14F-4D97-AF65-F5344CB8AC3E}">
        <p14:creationId xmlns:p14="http://schemas.microsoft.com/office/powerpoint/2010/main" val="3441664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131848"/>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MAINTENANCE OF BEARINGS</a:t>
            </a:r>
          </a:p>
          <a:p>
            <a:pPr>
              <a:lnSpc>
                <a:spcPct val="150000"/>
              </a:lnSpc>
            </a:pPr>
            <a:r>
              <a:rPr lang="en-GB" sz="2400" dirty="0">
                <a:latin typeface="Arial" panose="020B0604020202020204" pitchFamily="34" charset="0"/>
                <a:cs typeface="Arial" panose="020B0604020202020204" pitchFamily="34" charset="0"/>
              </a:rPr>
              <a:t>The maintenance of plain bearings is needed to prevent failure.</a:t>
            </a:r>
          </a:p>
        </p:txBody>
      </p:sp>
    </p:spTree>
    <p:extLst>
      <p:ext uri="{BB962C8B-B14F-4D97-AF65-F5344CB8AC3E}">
        <p14:creationId xmlns:p14="http://schemas.microsoft.com/office/powerpoint/2010/main" val="937794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CATEGORIES OF PLAIN BEARINGS</a:t>
            </a:r>
          </a:p>
          <a:p>
            <a:pPr>
              <a:lnSpc>
                <a:spcPct val="150000"/>
              </a:lnSpc>
            </a:pPr>
            <a:r>
              <a:rPr lang="en-GB" sz="2400" dirty="0">
                <a:latin typeface="Arial" panose="020B0604020202020204" pitchFamily="34" charset="0"/>
                <a:cs typeface="Arial" panose="020B0604020202020204" pitchFamily="34" charset="0"/>
              </a:rPr>
              <a:t>Plain bearings are categorised according to the loads they have to carry: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Radial loads are carried by pedestal, plumber block, plain split, hanger and footstep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Axial loads are carried by thrust bearings such as single- and multi-collar, Michel, thrust washers and a variety of taper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Combined load carrying bearings include pedestal bearings, plain split bearings, footstep bearings, and taper-lock bearings.</a:t>
            </a:r>
          </a:p>
        </p:txBody>
      </p:sp>
    </p:spTree>
    <p:extLst>
      <p:ext uri="{BB962C8B-B14F-4D97-AF65-F5344CB8AC3E}">
        <p14:creationId xmlns:p14="http://schemas.microsoft.com/office/powerpoint/2010/main" val="310199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MATERIALS</a:t>
            </a:r>
          </a:p>
          <a:p>
            <a:pPr>
              <a:lnSpc>
                <a:spcPct val="150000"/>
              </a:lnSpc>
            </a:pPr>
            <a:r>
              <a:rPr lang="en-GB" sz="2400" dirty="0">
                <a:latin typeface="Arial" panose="020B0604020202020204" pitchFamily="34" charset="0"/>
                <a:cs typeface="Arial" panose="020B0604020202020204" pitchFamily="34" charset="0"/>
              </a:rPr>
              <a:t>The most commonly used materials in plain bearings are: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Cast-iron;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Bronze;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White-metal;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Nylon;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Teflon.</a:t>
            </a:r>
          </a:p>
        </p:txBody>
      </p:sp>
    </p:spTree>
    <p:extLst>
      <p:ext uri="{BB962C8B-B14F-4D97-AF65-F5344CB8AC3E}">
        <p14:creationId xmlns:p14="http://schemas.microsoft.com/office/powerpoint/2010/main" val="2441098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Regulations are applicable to all students associated with the metal industry. Occupational safety is of cardinal importance in any workshop situation. Safety must be priority number one at all times. When an accident does happen, everyone loses, the worker with pain and suffering, the company loses production and has unwanted down time.</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1200329"/>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 Occupational Health and Safety (Act No. 85 of 1993)</a:t>
            </a:r>
          </a:p>
        </p:txBody>
      </p:sp>
    </p:spTree>
    <p:extLst>
      <p:ext uri="{BB962C8B-B14F-4D97-AF65-F5344CB8AC3E}">
        <p14:creationId xmlns:p14="http://schemas.microsoft.com/office/powerpoint/2010/main" val="3717788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OF PLAIN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initial cost is low as they are of simple construction.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run quietly as there is no metal to metal contact.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Plain bearings are simple to fit or replace especially in crankshafts and to other awkward places, as they are not press or heat fitted.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absorb shock better than roller bearings due to the cushion of oil.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do not suffer from metal fatigue as there are no moving parts.</a:t>
            </a:r>
          </a:p>
        </p:txBody>
      </p:sp>
    </p:spTree>
    <p:extLst>
      <p:ext uri="{BB962C8B-B14F-4D97-AF65-F5344CB8AC3E}">
        <p14:creationId xmlns:p14="http://schemas.microsoft.com/office/powerpoint/2010/main" val="799012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DISADVANTAGES OF PLAIN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There is higher initial drag when starting up than with roller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are reliant on a constant pressure supply of clean oil.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Should there be a break in pressure or supply, damage will occur.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Some power is lost in overcoming friction.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Damage is incurred if the oil transmits foreign particles or has a viscosity which is too low.</a:t>
            </a:r>
          </a:p>
        </p:txBody>
      </p:sp>
    </p:spTree>
    <p:extLst>
      <p:ext uri="{BB962C8B-B14F-4D97-AF65-F5344CB8AC3E}">
        <p14:creationId xmlns:p14="http://schemas.microsoft.com/office/powerpoint/2010/main" val="1026936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RUBBER AND METAL SEALS</a:t>
            </a:r>
          </a:p>
          <a:p>
            <a:pPr>
              <a:lnSpc>
                <a:spcPct val="150000"/>
              </a:lnSpc>
            </a:pPr>
            <a:r>
              <a:rPr lang="en-GB" sz="2400" dirty="0">
                <a:latin typeface="Arial" panose="020B0604020202020204" pitchFamily="34" charset="0"/>
                <a:cs typeface="Arial" panose="020B0604020202020204" pitchFamily="34" charset="0"/>
              </a:rPr>
              <a:t>Both rubber, metal and a combination of both types of seals are used in conjunction with bearings. The bearing allows movement and supports the shaft while the seal prevents oil or other liquids from leaking and dirt getting in.</a:t>
            </a:r>
          </a:p>
        </p:txBody>
      </p:sp>
      <p:pic>
        <p:nvPicPr>
          <p:cNvPr id="2" name="Picture 1">
            <a:extLst>
              <a:ext uri="{FF2B5EF4-FFF2-40B4-BE49-F238E27FC236}">
                <a16:creationId xmlns:a16="http://schemas.microsoft.com/office/drawing/2014/main" id="{C1938C77-B266-4001-9E87-33B6E631455A}"/>
              </a:ext>
            </a:extLst>
          </p:cNvPr>
          <p:cNvPicPr>
            <a:picLocks noChangeAspect="1"/>
          </p:cNvPicPr>
          <p:nvPr/>
        </p:nvPicPr>
        <p:blipFill>
          <a:blip r:embed="rId3"/>
          <a:stretch>
            <a:fillRect/>
          </a:stretch>
        </p:blipFill>
        <p:spPr>
          <a:xfrm>
            <a:off x="9470717" y="4381639"/>
            <a:ext cx="1528065" cy="1573000"/>
          </a:xfrm>
          <a:prstGeom prst="rect">
            <a:avLst/>
          </a:prstGeom>
        </p:spPr>
      </p:pic>
    </p:spTree>
    <p:extLst>
      <p:ext uri="{BB962C8B-B14F-4D97-AF65-F5344CB8AC3E}">
        <p14:creationId xmlns:p14="http://schemas.microsoft.com/office/powerpoint/2010/main" val="2454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131848"/>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COMPONENTS OF ANTI-FRICTION BEARINGS</a:t>
            </a:r>
          </a:p>
          <a:p>
            <a:pPr>
              <a:lnSpc>
                <a:spcPct val="150000"/>
              </a:lnSpc>
            </a:pPr>
            <a:r>
              <a:rPr lang="en-GB" sz="2400" dirty="0">
                <a:latin typeface="Arial" panose="020B0604020202020204" pitchFamily="34" charset="0"/>
                <a:cs typeface="Arial" panose="020B0604020202020204" pitchFamily="34" charset="0"/>
              </a:rPr>
              <a:t>Anti-friction bearings, are made up of the components shown below:</a:t>
            </a:r>
          </a:p>
        </p:txBody>
      </p:sp>
      <p:pic>
        <p:nvPicPr>
          <p:cNvPr id="2" name="Picture 1">
            <a:extLst>
              <a:ext uri="{FF2B5EF4-FFF2-40B4-BE49-F238E27FC236}">
                <a16:creationId xmlns:a16="http://schemas.microsoft.com/office/drawing/2014/main" id="{C42B6F91-86A5-4F35-9F4D-24A5A553CEE5}"/>
              </a:ext>
            </a:extLst>
          </p:cNvPr>
          <p:cNvPicPr>
            <a:picLocks noChangeAspect="1"/>
          </p:cNvPicPr>
          <p:nvPr/>
        </p:nvPicPr>
        <p:blipFill>
          <a:blip r:embed="rId3"/>
          <a:stretch>
            <a:fillRect/>
          </a:stretch>
        </p:blipFill>
        <p:spPr>
          <a:xfrm>
            <a:off x="4680514" y="2978433"/>
            <a:ext cx="2803057" cy="3291151"/>
          </a:xfrm>
          <a:prstGeom prst="rect">
            <a:avLst/>
          </a:prstGeom>
        </p:spPr>
      </p:pic>
    </p:spTree>
    <p:extLst>
      <p:ext uri="{BB962C8B-B14F-4D97-AF65-F5344CB8AC3E}">
        <p14:creationId xmlns:p14="http://schemas.microsoft.com/office/powerpoint/2010/main" val="3723748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OPERATION, MAINTENANCE AND USES OF ANTI-FRICTION BEARINGS</a:t>
            </a:r>
          </a:p>
          <a:p>
            <a:pPr>
              <a:lnSpc>
                <a:spcPct val="150000"/>
              </a:lnSpc>
            </a:pPr>
            <a:r>
              <a:rPr lang="en-GB" sz="2400" dirty="0">
                <a:latin typeface="Arial" panose="020B0604020202020204" pitchFamily="34" charset="0"/>
                <a:cs typeface="Arial" panose="020B0604020202020204" pitchFamily="34" charset="0"/>
              </a:rPr>
              <a:t>In gearboxes and differentials, anti-friction bearings are semi-submerged in oil or splash fed and the lubricant merely flows over them, cooling and cleaning them at the same time. This type of bearing can operate at both</a:t>
            </a:r>
          </a:p>
          <a:p>
            <a:pPr>
              <a:lnSpc>
                <a:spcPct val="150000"/>
              </a:lnSpc>
            </a:pPr>
            <a:r>
              <a:rPr lang="en-GB" sz="2400" dirty="0">
                <a:latin typeface="Arial" panose="020B0604020202020204" pitchFamily="34" charset="0"/>
                <a:cs typeface="Arial" panose="020B0604020202020204" pitchFamily="34" charset="0"/>
              </a:rPr>
              <a:t>high and low revolutions with varying loads. The only maintenance they require is regular inspection and sufficient, clean lubricant of good viscosity.</a:t>
            </a:r>
          </a:p>
        </p:txBody>
      </p:sp>
    </p:spTree>
    <p:extLst>
      <p:ext uri="{BB962C8B-B14F-4D97-AF65-F5344CB8AC3E}">
        <p14:creationId xmlns:p14="http://schemas.microsoft.com/office/powerpoint/2010/main" val="14303394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DIFFERENT BEARINGS FOR DIFFERENT LOADS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Radial loads are the type of loads experienced by big-end and journal bearings in a petrol or diesel engine, the load is at 90º to the shaft.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An angular load is a compound load that is partially radial and partially thrust, requiring either a bearing especially designed to handle the combined loads or a combination of a radial bearing and a thrust bearing.</a:t>
            </a:r>
          </a:p>
        </p:txBody>
      </p:sp>
    </p:spTree>
    <p:extLst>
      <p:ext uri="{BB962C8B-B14F-4D97-AF65-F5344CB8AC3E}">
        <p14:creationId xmlns:p14="http://schemas.microsoft.com/office/powerpoint/2010/main" val="3549018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OF ANTI-FRICTION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bearings can be pre-packed with grease, sealed and mounted outside.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do not just suddenly break down, they make warning noises which become louder as the state of the bearing gets worse.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are more suitable in gear boxes as they have less starting resistance and do not have to build up oil pressure before they become fully efficient.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can run under overloads and without lubrication for short periods.</a:t>
            </a:r>
          </a:p>
        </p:txBody>
      </p:sp>
    </p:spTree>
    <p:extLst>
      <p:ext uri="{BB962C8B-B14F-4D97-AF65-F5344CB8AC3E}">
        <p14:creationId xmlns:p14="http://schemas.microsoft.com/office/powerpoint/2010/main" val="3615866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DISADVANTAGES OF ANTI-FRICTION BEARINGS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cannot be fitted to average, normal, one piece crank-shafts or cam-shafts.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They are noisier than plain bearings especially at constant high speeds like in motor car engines.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Unlike plain bearings, they should be replaced when they no longer work.</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initial cost outlay is usually much higher.</a:t>
            </a:r>
          </a:p>
        </p:txBody>
      </p:sp>
    </p:spTree>
    <p:extLst>
      <p:ext uri="{BB962C8B-B14F-4D97-AF65-F5344CB8AC3E}">
        <p14:creationId xmlns:p14="http://schemas.microsoft.com/office/powerpoint/2010/main" val="1613534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One of the best ways of reducing friction from moving parts (which causes wear and build-up of heat) is to use a suitable lubricant. Lubrication reduces friction to a minimum by the replacement of solid friction with fluid friction.</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5: Lubrication</a:t>
            </a:r>
          </a:p>
        </p:txBody>
      </p:sp>
    </p:spTree>
    <p:extLst>
      <p:ext uri="{BB962C8B-B14F-4D97-AF65-F5344CB8AC3E}">
        <p14:creationId xmlns:p14="http://schemas.microsoft.com/office/powerpoint/2010/main" val="34179331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LUBRICANTS</a:t>
            </a:r>
          </a:p>
          <a:p>
            <a:pPr>
              <a:lnSpc>
                <a:spcPct val="150000"/>
              </a:lnSpc>
            </a:pPr>
            <a:r>
              <a:rPr lang="en-GB" sz="2400" dirty="0">
                <a:latin typeface="Arial" panose="020B0604020202020204" pitchFamily="34" charset="0"/>
                <a:cs typeface="Arial" panose="020B0604020202020204" pitchFamily="34" charset="0"/>
              </a:rPr>
              <a:t>Lubricants are generally classified into three groups: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Solid;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Semi-solid (also grease); or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Liquids.</a:t>
            </a:r>
          </a:p>
        </p:txBody>
      </p:sp>
    </p:spTree>
    <p:extLst>
      <p:ext uri="{BB962C8B-B14F-4D97-AF65-F5344CB8AC3E}">
        <p14:creationId xmlns:p14="http://schemas.microsoft.com/office/powerpoint/2010/main" val="1813561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830997"/>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Occupational Health and Safety (Act No. 85 of 1993)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DANGEROUS PLACES</a:t>
            </a:r>
          </a:p>
          <a:p>
            <a:pPr>
              <a:lnSpc>
                <a:spcPct val="150000"/>
              </a:lnSpc>
            </a:pPr>
            <a:r>
              <a:rPr lang="en-GB" sz="2400" dirty="0">
                <a:latin typeface="Arial" panose="020B0604020202020204" pitchFamily="34" charset="0"/>
                <a:cs typeface="Arial" panose="020B0604020202020204" pitchFamily="34" charset="0"/>
              </a:rPr>
              <a:t>A dangerous place is, for example, is a pit over which trucks and similar vehicles park so that you can work underneath more easily. This is a dangerous place when there is no vehicle over the pit. The pit should have a safety railing around it when it is not in use to prevent people falling in and being injured.</a:t>
            </a:r>
          </a:p>
        </p:txBody>
      </p:sp>
    </p:spTree>
    <p:extLst>
      <p:ext uri="{BB962C8B-B14F-4D97-AF65-F5344CB8AC3E}">
        <p14:creationId xmlns:p14="http://schemas.microsoft.com/office/powerpoint/2010/main" val="2129962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HYDRODYANAMIC LUBRICATION</a:t>
            </a:r>
          </a:p>
          <a:p>
            <a:pPr>
              <a:lnSpc>
                <a:spcPct val="150000"/>
              </a:lnSpc>
            </a:pPr>
            <a:r>
              <a:rPr lang="en-GB" sz="2400" dirty="0">
                <a:latin typeface="Arial" panose="020B0604020202020204" pitchFamily="34" charset="0"/>
                <a:cs typeface="Arial" panose="020B0604020202020204" pitchFamily="34" charset="0"/>
              </a:rPr>
              <a:t>Hydrodynamic lubrication takes place when two surfaces (bearing and shaft) are not physically touching each other but a thin film of oil is sandwiched between the two moving contacts (surfaces). The only resistance is the resistance of the oil itself. This state is called hydrodynamic lubrication.</a:t>
            </a:r>
          </a:p>
        </p:txBody>
      </p:sp>
    </p:spTree>
    <p:extLst>
      <p:ext uri="{BB962C8B-B14F-4D97-AF65-F5344CB8AC3E}">
        <p14:creationId xmlns:p14="http://schemas.microsoft.com/office/powerpoint/2010/main" val="31866706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PROPERTIES A LUBRICANT MUST DISPLAY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Maintain relatively stable body over a wide load and temperature range.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Must prevent formation of sludge, gum and varnish.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Maintain its own stability and therefore reduce replacement costs.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Should not react with the lubricating surface and should have no acidity.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Depress foaming or have non-foaming characteristics.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Must have a high flash point (non-flammable).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Non-toxic, with good unifying and adhesive characteristics.</a:t>
            </a:r>
          </a:p>
        </p:txBody>
      </p:sp>
    </p:spTree>
    <p:extLst>
      <p:ext uri="{BB962C8B-B14F-4D97-AF65-F5344CB8AC3E}">
        <p14:creationId xmlns:p14="http://schemas.microsoft.com/office/powerpoint/2010/main" val="1928864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LUBRICATING DEVICES</a:t>
            </a:r>
          </a:p>
          <a:p>
            <a:pPr>
              <a:lnSpc>
                <a:spcPct val="150000"/>
              </a:lnSpc>
            </a:pPr>
            <a:r>
              <a:rPr lang="en-GB" sz="2400" dirty="0">
                <a:latin typeface="Arial" panose="020B0604020202020204" pitchFamily="34" charset="0"/>
                <a:cs typeface="Arial" panose="020B0604020202020204" pitchFamily="34" charset="0"/>
              </a:rPr>
              <a:t>The purpose of a lubricating device is to supply oil or grease to different machine components in a precise manner. Lubricating devices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Oil gun;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Oil can;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Oil cup;</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Grease gun;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Needle (bottle) lubricator.</a:t>
            </a:r>
          </a:p>
        </p:txBody>
      </p:sp>
    </p:spTree>
    <p:extLst>
      <p:ext uri="{BB962C8B-B14F-4D97-AF65-F5344CB8AC3E}">
        <p14:creationId xmlns:p14="http://schemas.microsoft.com/office/powerpoint/2010/main" val="7456084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CUTTING FLUIDS AND CUTTING OILS</a:t>
            </a:r>
          </a:p>
          <a:p>
            <a:pPr>
              <a:lnSpc>
                <a:spcPct val="150000"/>
              </a:lnSpc>
            </a:pPr>
            <a:r>
              <a:rPr lang="en-GB" sz="2400" dirty="0">
                <a:latin typeface="Arial" panose="020B0604020202020204" pitchFamily="34" charset="0"/>
                <a:cs typeface="Arial" panose="020B0604020202020204" pitchFamily="34" charset="0"/>
              </a:rPr>
              <a:t>Cutting fluids and cutting oils are important for extending the life of a cutting tool and improving cutting action. Cutting oils are generally divided into what are termed “fixed” oils and mineral oils. The “fixed” oils may consist of animal. Mineral oil comes from crude oil and paraffin is an example of this class.</a:t>
            </a:r>
          </a:p>
        </p:txBody>
      </p:sp>
    </p:spTree>
    <p:extLst>
      <p:ext uri="{BB962C8B-B14F-4D97-AF65-F5344CB8AC3E}">
        <p14:creationId xmlns:p14="http://schemas.microsoft.com/office/powerpoint/2010/main" val="1630194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FUNCTION OF A VALVE</a:t>
            </a:r>
          </a:p>
          <a:p>
            <a:pPr>
              <a:lnSpc>
                <a:spcPct val="150000"/>
              </a:lnSpc>
            </a:pPr>
            <a:r>
              <a:rPr lang="en-GB" sz="2400" dirty="0">
                <a:latin typeface="Arial" panose="020B0604020202020204" pitchFamily="34" charset="0"/>
                <a:cs typeface="Arial" panose="020B0604020202020204" pitchFamily="34" charset="0"/>
              </a:rPr>
              <a:t>A valve is a device that is used to seal off an inlet or outlet point when required, and to allow flow, with minimum resistance when flow is required. Valves must be able to control the rate of flow, the pressure and the direction of flow.</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6: Valves</a:t>
            </a:r>
          </a:p>
        </p:txBody>
      </p:sp>
    </p:spTree>
    <p:extLst>
      <p:ext uri="{BB962C8B-B14F-4D97-AF65-F5344CB8AC3E}">
        <p14:creationId xmlns:p14="http://schemas.microsoft.com/office/powerpoint/2010/main" val="4110746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Valves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685846"/>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BASIC WORKING PRINCIPLES OF A VALVE</a:t>
            </a:r>
          </a:p>
          <a:p>
            <a:pPr>
              <a:lnSpc>
                <a:spcPct val="150000"/>
              </a:lnSpc>
            </a:pPr>
            <a:r>
              <a:rPr lang="en-GB" sz="2400" dirty="0">
                <a:latin typeface="Arial" panose="020B0604020202020204" pitchFamily="34" charset="0"/>
                <a:cs typeface="Arial" panose="020B0604020202020204" pitchFamily="34" charset="0"/>
              </a:rPr>
              <a:t>A valve must be as simple as possible to operate and maintain while being highly efficient, durable and long lasting.</a:t>
            </a:r>
          </a:p>
        </p:txBody>
      </p:sp>
      <p:pic>
        <p:nvPicPr>
          <p:cNvPr id="2" name="Picture 1">
            <a:extLst>
              <a:ext uri="{FF2B5EF4-FFF2-40B4-BE49-F238E27FC236}">
                <a16:creationId xmlns:a16="http://schemas.microsoft.com/office/drawing/2014/main" id="{D9908148-9014-4602-8D73-659294934125}"/>
              </a:ext>
            </a:extLst>
          </p:cNvPr>
          <p:cNvPicPr>
            <a:picLocks noChangeAspect="1"/>
          </p:cNvPicPr>
          <p:nvPr/>
        </p:nvPicPr>
        <p:blipFill>
          <a:blip r:embed="rId3"/>
          <a:stretch>
            <a:fillRect/>
          </a:stretch>
        </p:blipFill>
        <p:spPr>
          <a:xfrm>
            <a:off x="4088174" y="3538692"/>
            <a:ext cx="3987737" cy="2650808"/>
          </a:xfrm>
          <a:prstGeom prst="rect">
            <a:avLst/>
          </a:prstGeom>
        </p:spPr>
      </p:pic>
    </p:spTree>
    <p:extLst>
      <p:ext uri="{BB962C8B-B14F-4D97-AF65-F5344CB8AC3E}">
        <p14:creationId xmlns:p14="http://schemas.microsoft.com/office/powerpoint/2010/main" val="9808113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Valves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778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VALVES</a:t>
            </a:r>
          </a:p>
        </p:txBody>
      </p:sp>
      <p:sp>
        <p:nvSpPr>
          <p:cNvPr id="2" name="Rectangle 1">
            <a:extLst>
              <a:ext uri="{FF2B5EF4-FFF2-40B4-BE49-F238E27FC236}">
                <a16:creationId xmlns:a16="http://schemas.microsoft.com/office/drawing/2014/main" id="{5403810E-5409-4CB2-A292-F21A5704542A}"/>
              </a:ext>
            </a:extLst>
          </p:cNvPr>
          <p:cNvSpPr/>
          <p:nvPr/>
        </p:nvSpPr>
        <p:spPr>
          <a:xfrm>
            <a:off x="793376" y="2380625"/>
            <a:ext cx="10701108" cy="2848729"/>
          </a:xfrm>
          <a:prstGeom prst="rect">
            <a:avLst/>
          </a:prstGeom>
        </p:spPr>
        <p:txBody>
          <a:bodyPr wrap="square" numCol="2">
            <a:spAutoFit/>
          </a:bodyPr>
          <a:lstStyle/>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Gate valves;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Diaphragm type valves;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Safety valves (for gas and steam pipe lines);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Relief valves for liquids;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Non-return valves;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Butterfly valves;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Ball valves;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Foot valves.</a:t>
            </a:r>
          </a:p>
        </p:txBody>
      </p:sp>
    </p:spTree>
    <p:extLst>
      <p:ext uri="{BB962C8B-B14F-4D97-AF65-F5344CB8AC3E}">
        <p14:creationId xmlns:p14="http://schemas.microsoft.com/office/powerpoint/2010/main" val="15599831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BASIC FUNCTIONS OF PACKING AND SEALS</a:t>
            </a:r>
          </a:p>
          <a:p>
            <a:pPr>
              <a:lnSpc>
                <a:spcPct val="150000"/>
              </a:lnSpc>
            </a:pPr>
            <a:r>
              <a:rPr lang="en-GB" sz="2400" dirty="0">
                <a:latin typeface="Arial" panose="020B0604020202020204" pitchFamily="34" charset="0"/>
                <a:cs typeface="Arial" panose="020B0604020202020204" pitchFamily="34" charset="0"/>
              </a:rPr>
              <a:t>The main reason for using packing and seals is to prevent gasses or liquids from leaking at critical points in a transfer system. A second function of seals and packing is to prevent dust or other impurities from entering a system where it could contaminate the gas, liquid or what ever the system is carrying. Damage could also be done to bearings, slides, joints etc. should any unwanted substances enter the system.</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7: Packing, stuffing boxes and joints</a:t>
            </a:r>
          </a:p>
        </p:txBody>
      </p:sp>
    </p:spTree>
    <p:extLst>
      <p:ext uri="{BB962C8B-B14F-4D97-AF65-F5344CB8AC3E}">
        <p14:creationId xmlns:p14="http://schemas.microsoft.com/office/powerpoint/2010/main" val="3682839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PACKING MATERIALS AND SEALS USED ON SYSTEMS CONTAINING WATER, AIR OR STEAM</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Rubber;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Neoprene;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Nylon;</a:t>
            </a:r>
          </a:p>
          <a:p>
            <a:pPr marL="342900" indent="-342900">
              <a:lnSpc>
                <a:spcPct val="150000"/>
              </a:lnSpc>
              <a:buFont typeface="Arial" panose="020B0604020202020204" pitchFamily="34" charset="0"/>
              <a:buChar char="•"/>
            </a:pPr>
            <a:r>
              <a:rPr lang="en-GB" sz="2400" dirty="0" err="1">
                <a:latin typeface="Arial" panose="020B0604020202020204" pitchFamily="34" charset="0"/>
                <a:cs typeface="Arial" panose="020B0604020202020204" pitchFamily="34" charset="0"/>
              </a:rPr>
              <a:t>Telfon</a:t>
            </a:r>
            <a:r>
              <a:rPr lang="en-GB" sz="2400" dirty="0">
                <a:latin typeface="Arial" panose="020B0604020202020204" pitchFamily="34" charset="0"/>
                <a:cs typeface="Arial" panose="020B0604020202020204" pitchFamily="34" charset="0"/>
              </a:rPr>
              <a: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Aluminium;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White metal.</a:t>
            </a:r>
          </a:p>
        </p:txBody>
      </p:sp>
    </p:spTree>
    <p:extLst>
      <p:ext uri="{BB962C8B-B14F-4D97-AF65-F5344CB8AC3E}">
        <p14:creationId xmlns:p14="http://schemas.microsoft.com/office/powerpoint/2010/main" val="14341769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O-RINGS</a:t>
            </a:r>
          </a:p>
          <a:p>
            <a:pPr>
              <a:lnSpc>
                <a:spcPct val="150000"/>
              </a:lnSpc>
            </a:pPr>
            <a:r>
              <a:rPr lang="en-GB" sz="2400" dirty="0">
                <a:latin typeface="Arial" panose="020B0604020202020204" pitchFamily="34" charset="0"/>
                <a:cs typeface="Arial" panose="020B0604020202020204" pitchFamily="34" charset="0"/>
              </a:rPr>
              <a:t>When fitting O-rings or other seals make sure that the area where the seal is to be fitted is clean and smooth with no sharp edges or threads that could damage the seal. When there are slots, groves or threads over which the seal has to pass they must be covered with plastic tape or other similar material to ensure that the seal is not damaged. Make use of a suitable lubricant like copper-slip on the seal before sliding it into position.</a:t>
            </a:r>
          </a:p>
        </p:txBody>
      </p:sp>
    </p:spTree>
    <p:extLst>
      <p:ext uri="{BB962C8B-B14F-4D97-AF65-F5344CB8AC3E}">
        <p14:creationId xmlns:p14="http://schemas.microsoft.com/office/powerpoint/2010/main" val="1799748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830997"/>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Occupational Health and Safety (Act No. 85 of 1993)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REGULATIONS APPLICATION TO THE MINERALS ACT</a:t>
            </a:r>
          </a:p>
          <a:p>
            <a:pPr>
              <a:lnSpc>
                <a:spcPct val="150000"/>
              </a:lnSpc>
            </a:pPr>
            <a:r>
              <a:rPr lang="en-GB" sz="2400" dirty="0">
                <a:latin typeface="Arial" panose="020B0604020202020204" pitchFamily="34" charset="0"/>
                <a:cs typeface="Arial" panose="020B0604020202020204" pitchFamily="34" charset="0"/>
              </a:rPr>
              <a:t>Rules include but are not limited to:</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Waste paper must not be stored in quantity where it can be a fire hazard.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Large quantities of paper or other flammable material should not be stored near electrical equipment.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Workers working or travelling in an unlit part of a mine must have suitable lights with them.</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Only lamps that are approved are allowed in fiery mines.</a:t>
            </a:r>
          </a:p>
        </p:txBody>
      </p:sp>
    </p:spTree>
    <p:extLst>
      <p:ext uri="{BB962C8B-B14F-4D97-AF65-F5344CB8AC3E}">
        <p14:creationId xmlns:p14="http://schemas.microsoft.com/office/powerpoint/2010/main" val="21926247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PACKING A STUFFING BOX</a:t>
            </a:r>
          </a:p>
          <a:p>
            <a:pPr>
              <a:lnSpc>
                <a:spcPct val="150000"/>
              </a:lnSpc>
            </a:pPr>
            <a:r>
              <a:rPr lang="en-GB" sz="2400" dirty="0">
                <a:latin typeface="Arial" panose="020B0604020202020204" pitchFamily="34" charset="0"/>
                <a:cs typeface="Arial" panose="020B0604020202020204" pitchFamily="34" charset="0"/>
              </a:rPr>
              <a:t>When packing a stuffing box make sure that the packing material used is the right thickness and length. The material and coating must be suitable for the type of gas, steam or liquid to be moved.</a:t>
            </a:r>
          </a:p>
        </p:txBody>
      </p:sp>
    </p:spTree>
    <p:extLst>
      <p:ext uri="{BB962C8B-B14F-4D97-AF65-F5344CB8AC3E}">
        <p14:creationId xmlns:p14="http://schemas.microsoft.com/office/powerpoint/2010/main" val="42364162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JOINTS AND BENDS COMMONLY USED IN INDUSTRY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Flanges;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Expansion joints;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Continuous expansion bends;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Packed expansion sliding joint;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Corrugated expansion joint.</a:t>
            </a:r>
          </a:p>
        </p:txBody>
      </p:sp>
    </p:spTree>
    <p:extLst>
      <p:ext uri="{BB962C8B-B14F-4D97-AF65-F5344CB8AC3E}">
        <p14:creationId xmlns:p14="http://schemas.microsoft.com/office/powerpoint/2010/main" val="38249871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USING JOINTING MATERIAL</a:t>
            </a:r>
          </a:p>
          <a:p>
            <a:pPr>
              <a:lnSpc>
                <a:spcPct val="150000"/>
              </a:lnSpc>
            </a:pPr>
            <a:r>
              <a:rPr lang="en-GB" sz="2400" dirty="0">
                <a:latin typeface="Arial" panose="020B0604020202020204" pitchFamily="34" charset="0"/>
                <a:cs typeface="Arial" panose="020B0604020202020204" pitchFamily="34" charset="0"/>
              </a:rPr>
              <a:t>Jointing material is used to improve the sealing capacity of the joint, for example, a gasket made of a material suitable for the conditions required. The material must be able to be compressed at one end more than the other to take up slight misalignment or imperfections on the machined faces of the flanges.</a:t>
            </a:r>
          </a:p>
        </p:txBody>
      </p:sp>
    </p:spTree>
    <p:extLst>
      <p:ext uri="{BB962C8B-B14F-4D97-AF65-F5344CB8AC3E}">
        <p14:creationId xmlns:p14="http://schemas.microsoft.com/office/powerpoint/2010/main" val="28488197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FAILURE OF FLANGED JOINTS</a:t>
            </a:r>
          </a:p>
          <a:p>
            <a:pPr>
              <a:lnSpc>
                <a:spcPct val="150000"/>
              </a:lnSpc>
            </a:pPr>
            <a:r>
              <a:rPr lang="en-GB" sz="2400" dirty="0">
                <a:latin typeface="Arial" panose="020B0604020202020204" pitchFamily="34" charset="0"/>
                <a:cs typeface="Arial" panose="020B0604020202020204" pitchFamily="34" charset="0"/>
              </a:rPr>
              <a:t>Joint could fail because: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packing material used was not suitable for the conditions.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joint was not tightened evenly or not sufficiently tight.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flanges were too far out of alignment.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joint could have been damaged or become loose due to vibration.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joint could have become corroded, or the packing could have cracked.</a:t>
            </a:r>
          </a:p>
        </p:txBody>
      </p:sp>
    </p:spTree>
    <p:extLst>
      <p:ext uri="{BB962C8B-B14F-4D97-AF65-F5344CB8AC3E}">
        <p14:creationId xmlns:p14="http://schemas.microsoft.com/office/powerpoint/2010/main" val="21373172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Packing, stuffing boxes and joints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LAGGING (INSULATION) OF WATER AND STEAM PIPE LINES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Steam pipes are lagged to prevent them from losing heat.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Water pipes are lagged to prevent the water in them from getting too cold or from freezing.</a:t>
            </a:r>
          </a:p>
        </p:txBody>
      </p:sp>
    </p:spTree>
    <p:extLst>
      <p:ext uri="{BB962C8B-B14F-4D97-AF65-F5344CB8AC3E}">
        <p14:creationId xmlns:p14="http://schemas.microsoft.com/office/powerpoint/2010/main" val="29179394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PIPE SIZES AND TERMS</a:t>
            </a:r>
          </a:p>
          <a:p>
            <a:pPr>
              <a:lnSpc>
                <a:spcPct val="150000"/>
              </a:lnSpc>
            </a:pPr>
            <a:r>
              <a:rPr lang="en-GB" sz="2400" dirty="0">
                <a:latin typeface="Arial" panose="020B0604020202020204" pitchFamily="34" charset="0"/>
                <a:cs typeface="Arial" panose="020B0604020202020204" pitchFamily="34" charset="0"/>
              </a:rPr>
              <a:t>If you measured the pipe diameter on the outside, just to the right of the thread, you would get the outside diameter. Half the difference between the outside diameter and the inside diameter is the pipe thickness.</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1200329"/>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8: Water pipe systems (up to 50mm diameter)</a:t>
            </a:r>
          </a:p>
        </p:txBody>
      </p:sp>
      <p:pic>
        <p:nvPicPr>
          <p:cNvPr id="2" name="Picture 1">
            <a:extLst>
              <a:ext uri="{FF2B5EF4-FFF2-40B4-BE49-F238E27FC236}">
                <a16:creationId xmlns:a16="http://schemas.microsoft.com/office/drawing/2014/main" id="{A02DE497-DD9F-48F5-9E98-ED8CABF71E37}"/>
              </a:ext>
            </a:extLst>
          </p:cNvPr>
          <p:cNvPicPr>
            <a:picLocks noChangeAspect="1"/>
          </p:cNvPicPr>
          <p:nvPr/>
        </p:nvPicPr>
        <p:blipFill>
          <a:blip r:embed="rId3"/>
          <a:stretch>
            <a:fillRect/>
          </a:stretch>
        </p:blipFill>
        <p:spPr>
          <a:xfrm>
            <a:off x="4482465" y="4253055"/>
            <a:ext cx="3227070" cy="1648111"/>
          </a:xfrm>
          <a:prstGeom prst="rect">
            <a:avLst/>
          </a:prstGeom>
        </p:spPr>
      </p:pic>
    </p:spTree>
    <p:extLst>
      <p:ext uri="{BB962C8B-B14F-4D97-AF65-F5344CB8AC3E}">
        <p14:creationId xmlns:p14="http://schemas.microsoft.com/office/powerpoint/2010/main" val="38585740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JOINING METHODS OF STEEL WATER PIPES</a:t>
            </a:r>
          </a:p>
          <a:p>
            <a:pPr>
              <a:lnSpc>
                <a:spcPct val="150000"/>
              </a:lnSpc>
            </a:pPr>
            <a:r>
              <a:rPr lang="en-GB" sz="2400" b="1" dirty="0">
                <a:latin typeface="Arial" panose="020B0604020202020204" pitchFamily="34" charset="0"/>
                <a:cs typeface="Arial" panose="020B0604020202020204" pitchFamily="34" charset="0"/>
              </a:rPr>
              <a:t>Bell-and-spigot method</a:t>
            </a:r>
            <a:r>
              <a:rPr lang="en-GB" sz="2400" dirty="0">
                <a:latin typeface="Arial" panose="020B0604020202020204" pitchFamily="34" charset="0"/>
                <a:cs typeface="Arial" panose="020B0604020202020204" pitchFamily="34" charset="0"/>
              </a:rPr>
              <a:t>: This method is not common in an average water pipe system. </a:t>
            </a:r>
            <a:r>
              <a:rPr lang="en-GB" sz="2400" b="1" dirty="0">
                <a:latin typeface="Arial" panose="020B0604020202020204" pitchFamily="34" charset="0"/>
                <a:cs typeface="Arial" panose="020B0604020202020204" pitchFamily="34" charset="0"/>
              </a:rPr>
              <a:t>Welded joint: </a:t>
            </a:r>
            <a:r>
              <a:rPr lang="en-GB" sz="2400" dirty="0">
                <a:latin typeface="Arial" panose="020B0604020202020204" pitchFamily="34" charset="0"/>
                <a:cs typeface="Arial" panose="020B0604020202020204" pitchFamily="34" charset="0"/>
              </a:rPr>
              <a:t>Pipes can be effectively joined by welding both pipe ends together. </a:t>
            </a:r>
            <a:r>
              <a:rPr lang="en-GB" sz="2400" b="1" dirty="0">
                <a:latin typeface="Arial" panose="020B0604020202020204" pitchFamily="34" charset="0"/>
                <a:cs typeface="Arial" panose="020B0604020202020204" pitchFamily="34" charset="0"/>
              </a:rPr>
              <a:t>Soldered or brazed: </a:t>
            </a:r>
            <a:r>
              <a:rPr lang="en-GB" sz="2400" dirty="0">
                <a:latin typeface="Arial" panose="020B0604020202020204" pitchFamily="34" charset="0"/>
                <a:cs typeface="Arial" panose="020B0604020202020204" pitchFamily="34" charset="0"/>
              </a:rPr>
              <a:t>This method of joining two pipes is usually done by using a collar into which both pipe ends are fed, from opposite ends. </a:t>
            </a:r>
            <a:r>
              <a:rPr lang="en-GB" sz="2400" b="1" dirty="0">
                <a:latin typeface="Arial" panose="020B0604020202020204" pitchFamily="34" charset="0"/>
                <a:cs typeface="Arial" panose="020B0604020202020204" pitchFamily="34" charset="0"/>
              </a:rPr>
              <a:t>Screwed (threaded) joint</a:t>
            </a:r>
            <a:r>
              <a:rPr lang="en-GB" sz="2400" dirty="0">
                <a:latin typeface="Arial" panose="020B0604020202020204" pitchFamily="34" charset="0"/>
                <a:cs typeface="Arial" panose="020B0604020202020204" pitchFamily="34" charset="0"/>
              </a:rPr>
              <a:t>: The most common method of joining steel pipes is by screwing them together. </a:t>
            </a:r>
            <a:r>
              <a:rPr lang="en-GB" sz="2400" b="1" dirty="0">
                <a:latin typeface="Arial" panose="020B0604020202020204" pitchFamily="34" charset="0"/>
                <a:cs typeface="Arial" panose="020B0604020202020204" pitchFamily="34" charset="0"/>
              </a:rPr>
              <a:t>Flanged joint</a:t>
            </a:r>
            <a:r>
              <a:rPr lang="en-GB" sz="2400" dirty="0">
                <a:latin typeface="Arial" panose="020B0604020202020204" pitchFamily="34" charset="0"/>
                <a:cs typeface="Arial" panose="020B0604020202020204" pitchFamily="34" charset="0"/>
              </a:rPr>
              <a:t>: Larger pipe lines make regular use of flanged joints.</a:t>
            </a:r>
          </a:p>
        </p:txBody>
      </p:sp>
    </p:spTree>
    <p:extLst>
      <p:ext uri="{BB962C8B-B14F-4D97-AF65-F5344CB8AC3E}">
        <p14:creationId xmlns:p14="http://schemas.microsoft.com/office/powerpoint/2010/main" val="6389588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PLASTIC WATER PIPES</a:t>
            </a:r>
          </a:p>
          <a:p>
            <a:pPr>
              <a:lnSpc>
                <a:spcPct val="150000"/>
              </a:lnSpc>
            </a:pPr>
            <a:r>
              <a:rPr lang="en-GB" sz="2400" dirty="0">
                <a:latin typeface="Arial" panose="020B0604020202020204" pitchFamily="34" charset="0"/>
                <a:cs typeface="Arial" panose="020B0604020202020204" pitchFamily="34" charset="0"/>
              </a:rPr>
              <a:t>Different types of joints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Butt-and-strap joint;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Welded plastic pipe joint;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Screwed (threaded) plastic pipe joints;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Flanged plastic pipe joints.</a:t>
            </a:r>
          </a:p>
        </p:txBody>
      </p:sp>
    </p:spTree>
    <p:extLst>
      <p:ext uri="{BB962C8B-B14F-4D97-AF65-F5344CB8AC3E}">
        <p14:creationId xmlns:p14="http://schemas.microsoft.com/office/powerpoint/2010/main" val="37220221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THERMOPLASTIC PIPING</a:t>
            </a:r>
          </a:p>
          <a:p>
            <a:pPr>
              <a:lnSpc>
                <a:spcPct val="150000"/>
              </a:lnSpc>
            </a:pPr>
            <a:r>
              <a:rPr lang="en-GB" sz="2400" dirty="0">
                <a:latin typeface="Arial" panose="020B0604020202020204" pitchFamily="34" charset="0"/>
                <a:cs typeface="Arial" panose="020B0604020202020204" pitchFamily="34" charset="0"/>
              </a:rPr>
              <a:t>This type of plastic becomes pliable when heated and can then be worked into desired shapes and angles. The process can be repeated over and over again. It is used for piping, ducts etc. It can also be used as an insulator around a conductor. Polyethylene (PE), in contrast, is not suitable for piping but is used for sheeting.</a:t>
            </a:r>
          </a:p>
        </p:txBody>
      </p:sp>
    </p:spTree>
    <p:extLst>
      <p:ext uri="{BB962C8B-B14F-4D97-AF65-F5344CB8AC3E}">
        <p14:creationId xmlns:p14="http://schemas.microsoft.com/office/powerpoint/2010/main" val="42417637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ADVANTAGES OF PLASTIC PIPING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Plastic pipes are corrosion resistant and resistant to most acids as well.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Plastic pipes are extruded and have a smooth finish which requires no further work or finishing such as paint.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Plastic pipes are lighter than steel ones and are therefore easier to handle.</a:t>
            </a:r>
          </a:p>
        </p:txBody>
      </p:sp>
    </p:spTree>
    <p:extLst>
      <p:ext uri="{BB962C8B-B14F-4D97-AF65-F5344CB8AC3E}">
        <p14:creationId xmlns:p14="http://schemas.microsoft.com/office/powerpoint/2010/main" val="1348826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830997"/>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Occupational Health and Safety (Act No. 85 of 1993)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LOSE OUTER CLOTHING</a:t>
            </a:r>
          </a:p>
          <a:p>
            <a:pPr>
              <a:lnSpc>
                <a:spcPct val="150000"/>
              </a:lnSpc>
            </a:pPr>
            <a:r>
              <a:rPr lang="en-GB" sz="2400" dirty="0">
                <a:latin typeface="Arial" panose="020B0604020202020204" pitchFamily="34" charset="0"/>
                <a:cs typeface="Arial" panose="020B0604020202020204" pitchFamily="34" charset="0"/>
              </a:rPr>
              <a:t>No loose outer clothing may be worn in close proximity to machinery. Loose fitting clothing that flaps about, has loose sleeves, attached untied belts or attachments could be caught even when passing close by stationary objects, let alone moving machines or rotating shafts is extremely dangerous.</a:t>
            </a:r>
          </a:p>
        </p:txBody>
      </p:sp>
    </p:spTree>
    <p:extLst>
      <p:ext uri="{BB962C8B-B14F-4D97-AF65-F5344CB8AC3E}">
        <p14:creationId xmlns:p14="http://schemas.microsoft.com/office/powerpoint/2010/main" val="23746752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DISADVANTAGES OF PLASTIC PIPING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Plastic pipes cannot handle high pressure and heat, like super-heated steam.</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sun’s rays make plastic pipes brittle after extended exposure.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Plastic piping would not be able to handle the high pressure needed for hydraulics.</a:t>
            </a:r>
          </a:p>
        </p:txBody>
      </p:sp>
    </p:spTree>
    <p:extLst>
      <p:ext uri="{BB962C8B-B14F-4D97-AF65-F5344CB8AC3E}">
        <p14:creationId xmlns:p14="http://schemas.microsoft.com/office/powerpoint/2010/main" val="41297663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PIPE CUTTERS AND REAMERS</a:t>
            </a:r>
          </a:p>
          <a:p>
            <a:pPr>
              <a:lnSpc>
                <a:spcPct val="150000"/>
              </a:lnSpc>
            </a:pPr>
            <a:r>
              <a:rPr lang="en-GB" sz="2400" b="1" dirty="0">
                <a:latin typeface="Arial" panose="020B0604020202020204" pitchFamily="34" charset="0"/>
                <a:cs typeface="Arial" panose="020B0604020202020204" pitchFamily="34" charset="0"/>
              </a:rPr>
              <a:t>Pipe cutters</a:t>
            </a:r>
            <a:r>
              <a:rPr lang="en-GB" sz="2400" dirty="0">
                <a:latin typeface="Arial" panose="020B0604020202020204" pitchFamily="34" charset="0"/>
                <a:cs typeface="Arial" panose="020B0604020202020204" pitchFamily="34" charset="0"/>
              </a:rPr>
              <a:t> rather than a saw are used to obtain a length as the cut is neater and needs no touching up afterwards.</a:t>
            </a:r>
          </a:p>
          <a:p>
            <a:pPr>
              <a:lnSpc>
                <a:spcPct val="150000"/>
              </a:lnSpc>
            </a:pPr>
            <a:r>
              <a:rPr lang="en-GB" sz="2400" b="1" dirty="0">
                <a:latin typeface="Arial" panose="020B0604020202020204" pitchFamily="34" charset="0"/>
                <a:cs typeface="Arial" panose="020B0604020202020204" pitchFamily="34" charset="0"/>
              </a:rPr>
              <a:t>Pipe reamers</a:t>
            </a:r>
            <a:r>
              <a:rPr lang="en-GB" sz="2400" dirty="0">
                <a:latin typeface="Arial" panose="020B0604020202020204" pitchFamily="34" charset="0"/>
                <a:cs typeface="Arial" panose="020B0604020202020204" pitchFamily="34" charset="0"/>
              </a:rPr>
              <a:t> are used to remove burrs and edges left during the cutting process.</a:t>
            </a:r>
          </a:p>
        </p:txBody>
      </p:sp>
    </p:spTree>
    <p:extLst>
      <p:ext uri="{BB962C8B-B14F-4D97-AF65-F5344CB8AC3E}">
        <p14:creationId xmlns:p14="http://schemas.microsoft.com/office/powerpoint/2010/main" val="24237653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Water pipe systems (up to 50mm diameter)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MATERIALS USED TO SEAL THREADED PIPE JOINTS</a:t>
            </a:r>
          </a:p>
          <a:p>
            <a:pPr>
              <a:lnSpc>
                <a:spcPct val="150000"/>
              </a:lnSpc>
            </a:pPr>
            <a:r>
              <a:rPr lang="en-GB" sz="2400" dirty="0">
                <a:latin typeface="Arial" panose="020B0604020202020204" pitchFamily="34" charset="0"/>
                <a:cs typeface="Arial" panose="020B0604020202020204" pitchFamily="34" charset="0"/>
              </a:rPr>
              <a:t>The old fashioned method of using sisal string wound into the threads of steel pipes still works, it is just not as quick and easy as using PVC tape.</a:t>
            </a:r>
          </a:p>
          <a:p>
            <a:pPr>
              <a:lnSpc>
                <a:spcPct val="150000"/>
              </a:lnSpc>
            </a:pPr>
            <a:r>
              <a:rPr lang="en-GB" sz="2400" dirty="0">
                <a:latin typeface="Arial" panose="020B0604020202020204" pitchFamily="34" charset="0"/>
                <a:cs typeface="Arial" panose="020B0604020202020204" pitchFamily="34" charset="0"/>
              </a:rPr>
              <a:t>Using a liquid copper jointing compound is another option. </a:t>
            </a:r>
          </a:p>
          <a:p>
            <a:pPr>
              <a:lnSpc>
                <a:spcPct val="150000"/>
              </a:lnSpc>
            </a:pPr>
            <a:r>
              <a:rPr lang="en-GB" sz="2400" dirty="0">
                <a:latin typeface="Arial" panose="020B0604020202020204" pitchFamily="34" charset="0"/>
                <a:cs typeface="Arial" panose="020B0604020202020204" pitchFamily="34" charset="0"/>
              </a:rPr>
              <a:t>Teflon is another option for pipe joints.</a:t>
            </a:r>
          </a:p>
        </p:txBody>
      </p:sp>
    </p:spTree>
    <p:extLst>
      <p:ext uri="{BB962C8B-B14F-4D97-AF65-F5344CB8AC3E}">
        <p14:creationId xmlns:p14="http://schemas.microsoft.com/office/powerpoint/2010/main" val="2351963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Pumps are the most extensively used machines in various sectors of industry. Almost all processes are dependent on transporting liquids or transferring energy through liquids. The suction head is the vertical distance measured given (expressed) in meters, from the centreline of the pump to the free level of the liquid to be pumped.</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9: Pumps</a:t>
            </a:r>
          </a:p>
        </p:txBody>
      </p:sp>
    </p:spTree>
    <p:extLst>
      <p:ext uri="{BB962C8B-B14F-4D97-AF65-F5344CB8AC3E}">
        <p14:creationId xmlns:p14="http://schemas.microsoft.com/office/powerpoint/2010/main" val="31459781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685846"/>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FUNCTION OF A PUMP</a:t>
            </a:r>
          </a:p>
          <a:p>
            <a:pPr>
              <a:lnSpc>
                <a:spcPct val="150000"/>
              </a:lnSpc>
            </a:pPr>
            <a:r>
              <a:rPr lang="en-GB" sz="2400" dirty="0">
                <a:latin typeface="Arial" panose="020B0604020202020204" pitchFamily="34" charset="0"/>
                <a:cs typeface="Arial" panose="020B0604020202020204" pitchFamily="34" charset="0"/>
              </a:rPr>
              <a:t>A pump is a mechanical displacement device. It is called a displacement device because it displaces fluid or liquids from one location to another.</a:t>
            </a:r>
          </a:p>
        </p:txBody>
      </p:sp>
    </p:spTree>
    <p:extLst>
      <p:ext uri="{BB962C8B-B14F-4D97-AF65-F5344CB8AC3E}">
        <p14:creationId xmlns:p14="http://schemas.microsoft.com/office/powerpoint/2010/main" val="1082957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CENTRIFUGAL PUMPS</a:t>
            </a:r>
          </a:p>
          <a:p>
            <a:pPr>
              <a:lnSpc>
                <a:spcPct val="150000"/>
              </a:lnSpc>
            </a:pPr>
            <a:r>
              <a:rPr lang="en-GB" sz="2400" dirty="0">
                <a:latin typeface="Arial" panose="020B0604020202020204" pitchFamily="34" charset="0"/>
                <a:cs typeface="Arial" panose="020B0604020202020204" pitchFamily="34" charset="0"/>
              </a:rPr>
              <a:t>This pump is classified as a non-positive displacement pump. The centrifugal pump operates by means of centrifugal force. It consists of an impeller, an inlet (eye) and outlet. The impeller consists of vanes which force the fluid or liquid to the periphery (involute casing) as it is sucked through the inlet. This motion creates a centrifugal force.</a:t>
            </a:r>
          </a:p>
        </p:txBody>
      </p:sp>
    </p:spTree>
    <p:extLst>
      <p:ext uri="{BB962C8B-B14F-4D97-AF65-F5344CB8AC3E}">
        <p14:creationId xmlns:p14="http://schemas.microsoft.com/office/powerpoint/2010/main" val="26871800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ROTARY PUMPS</a:t>
            </a:r>
          </a:p>
          <a:p>
            <a:pPr>
              <a:lnSpc>
                <a:spcPct val="150000"/>
              </a:lnSpc>
            </a:pPr>
            <a:r>
              <a:rPr lang="en-GB" sz="2400" dirty="0">
                <a:latin typeface="Arial" panose="020B0604020202020204" pitchFamily="34" charset="0"/>
                <a:cs typeface="Arial" panose="020B0604020202020204" pitchFamily="34" charset="0"/>
              </a:rPr>
              <a:t>The prime mover of a hydraulic system, analogous to the electric motor or internal combustion engine, is the hydraulic pump. There are many types of pumps with a wide range of flow capacities. The four basic designs are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gear;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Vane;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Rotor;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Piston pumps.</a:t>
            </a:r>
          </a:p>
        </p:txBody>
      </p:sp>
    </p:spTree>
    <p:extLst>
      <p:ext uri="{BB962C8B-B14F-4D97-AF65-F5344CB8AC3E}">
        <p14:creationId xmlns:p14="http://schemas.microsoft.com/office/powerpoint/2010/main" val="25044653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STEAM- AND AIR DRIVEN RECIPROCATING PUMPS</a:t>
            </a:r>
          </a:p>
          <a:p>
            <a:pPr>
              <a:lnSpc>
                <a:spcPct val="150000"/>
              </a:lnSpc>
            </a:pPr>
            <a:r>
              <a:rPr lang="en-GB" sz="2400" dirty="0">
                <a:latin typeface="Arial" panose="020B0604020202020204" pitchFamily="34" charset="0"/>
                <a:cs typeface="Arial" panose="020B0604020202020204" pitchFamily="34" charset="0"/>
              </a:rPr>
              <a:t>There are many applications where pressure operated pumps are preferred to conventional centrifugal and positive displacement pumps. They operate by using steam, compressed air or gas for lifting any type of non-corrosive fluid. High temperature fluids e.g. condensate or oil can be transferred to a higher height or pressure.</a:t>
            </a:r>
          </a:p>
        </p:txBody>
      </p:sp>
    </p:spTree>
    <p:extLst>
      <p:ext uri="{BB962C8B-B14F-4D97-AF65-F5344CB8AC3E}">
        <p14:creationId xmlns:p14="http://schemas.microsoft.com/office/powerpoint/2010/main" val="37466938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WATER HAMMER</a:t>
            </a:r>
          </a:p>
          <a:p>
            <a:pPr>
              <a:lnSpc>
                <a:spcPct val="150000"/>
              </a:lnSpc>
            </a:pPr>
            <a:r>
              <a:rPr lang="en-GB" sz="2400" dirty="0">
                <a:latin typeface="Arial" panose="020B0604020202020204" pitchFamily="34" charset="0"/>
                <a:cs typeface="Arial" panose="020B0604020202020204" pitchFamily="34" charset="0"/>
              </a:rPr>
              <a:t>Water hammer in plunger or piston pumps is caused by a sudden change in the speed at which fluid is moving, together with a proportional change in pressure. This causes a loud hammering in the pipeline, which is called the “knock” sound. Water hammer is a force which can cause damage to pipelines and pump fittings.</a:t>
            </a:r>
          </a:p>
        </p:txBody>
      </p:sp>
    </p:spTree>
    <p:extLst>
      <p:ext uri="{BB962C8B-B14F-4D97-AF65-F5344CB8AC3E}">
        <p14:creationId xmlns:p14="http://schemas.microsoft.com/office/powerpoint/2010/main" val="3898145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Pumps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POSITIVE AND NON-POSITIVE DISPLACEMENT PUMPS</a:t>
            </a:r>
          </a:p>
          <a:p>
            <a:pPr>
              <a:lnSpc>
                <a:spcPct val="150000"/>
              </a:lnSpc>
            </a:pPr>
            <a:r>
              <a:rPr lang="en-GB" sz="2400" dirty="0">
                <a:latin typeface="Arial" panose="020B0604020202020204" pitchFamily="34" charset="0"/>
                <a:cs typeface="Arial" panose="020B0604020202020204" pitchFamily="34" charset="0"/>
              </a:rPr>
              <a:t>Positive displacement pumps of the rotary and reciprocating kind can be defined as machines which achieve the direct transfer of liquids by mechanical means, not using centrifugal force.</a:t>
            </a:r>
          </a:p>
          <a:p>
            <a:pPr>
              <a:lnSpc>
                <a:spcPct val="150000"/>
              </a:lnSpc>
            </a:pPr>
            <a:r>
              <a:rPr lang="en-GB" sz="2400" dirty="0">
                <a:latin typeface="Arial" panose="020B0604020202020204" pitchFamily="34" charset="0"/>
                <a:cs typeface="Arial" panose="020B0604020202020204" pitchFamily="34" charset="0"/>
              </a:rPr>
              <a:t>The non-positive displacement pump delivers liquid at a constant flowrate.</a:t>
            </a:r>
          </a:p>
        </p:txBody>
      </p:sp>
    </p:spTree>
    <p:extLst>
      <p:ext uri="{BB962C8B-B14F-4D97-AF65-F5344CB8AC3E}">
        <p14:creationId xmlns:p14="http://schemas.microsoft.com/office/powerpoint/2010/main" val="2269953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830997"/>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Occupational Health and Safety (Act No. 85 of 1993)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GENERAL MACHINERY PROTECTION</a:t>
            </a:r>
          </a:p>
          <a:p>
            <a:pPr>
              <a:lnSpc>
                <a:spcPct val="150000"/>
              </a:lnSpc>
            </a:pPr>
            <a:r>
              <a:rPr lang="en-GB" sz="2400" dirty="0">
                <a:latin typeface="Arial" panose="020B0604020202020204" pitchFamily="34" charset="0"/>
                <a:cs typeface="Arial" panose="020B0604020202020204" pitchFamily="34" charset="0"/>
              </a:rPr>
              <a:t>Includes but is not limited to:</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working area around all machines must be clearly marked.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All moving parts on all machines must be covered by guards.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 machine may be operated if any of the guards is missing or broken.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 hand tools may be left on machinery, especially when operating.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Never lean on machinery. </a:t>
            </a:r>
          </a:p>
        </p:txBody>
      </p:sp>
    </p:spTree>
    <p:extLst>
      <p:ext uri="{BB962C8B-B14F-4D97-AF65-F5344CB8AC3E}">
        <p14:creationId xmlns:p14="http://schemas.microsoft.com/office/powerpoint/2010/main" val="377544128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FUNCTIONS OF COMPRESSORS</a:t>
            </a:r>
          </a:p>
          <a:p>
            <a:pPr>
              <a:lnSpc>
                <a:spcPct val="150000"/>
              </a:lnSpc>
            </a:pPr>
            <a:r>
              <a:rPr lang="en-GB" sz="2400" dirty="0">
                <a:latin typeface="Arial" panose="020B0604020202020204" pitchFamily="34" charset="0"/>
                <a:cs typeface="Arial" panose="020B0604020202020204" pitchFamily="34" charset="0"/>
              </a:rPr>
              <a:t>The main function of any compressor is to place large volumes of air under pressure and then store it and the energy in the air in a container called a receiver or reservoir. The compressor consists of one or more cylinders into which air is sucked by a retreating piston. At the end of the inlet stroke the piston moves upwards reducing the volume in the cylinder but with the discharge valve opening, the compressed air is forced into the receiver.</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10: Compressors</a:t>
            </a:r>
          </a:p>
        </p:txBody>
      </p:sp>
    </p:spTree>
    <p:extLst>
      <p:ext uri="{BB962C8B-B14F-4D97-AF65-F5344CB8AC3E}">
        <p14:creationId xmlns:p14="http://schemas.microsoft.com/office/powerpoint/2010/main" val="34702018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Compressors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685846"/>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RECIPROCATING COMPRESSORS</a:t>
            </a:r>
          </a:p>
          <a:p>
            <a:pPr>
              <a:lnSpc>
                <a:spcPct val="150000"/>
              </a:lnSpc>
            </a:pPr>
            <a:r>
              <a:rPr lang="en-GB" sz="2400" dirty="0">
                <a:latin typeface="Arial" panose="020B0604020202020204" pitchFamily="34" charset="0"/>
                <a:cs typeface="Arial" panose="020B0604020202020204" pitchFamily="34" charset="0"/>
              </a:rPr>
              <a:t>The compressor shown below is a two-stage reciprocating type with an inlet and a discharge valve in each cylinder:</a:t>
            </a:r>
          </a:p>
        </p:txBody>
      </p:sp>
      <p:pic>
        <p:nvPicPr>
          <p:cNvPr id="2" name="Picture 1">
            <a:extLst>
              <a:ext uri="{FF2B5EF4-FFF2-40B4-BE49-F238E27FC236}">
                <a16:creationId xmlns:a16="http://schemas.microsoft.com/office/drawing/2014/main" id="{2BB8352A-EBD0-48D2-A55F-11B9860C52A8}"/>
              </a:ext>
            </a:extLst>
          </p:cNvPr>
          <p:cNvPicPr>
            <a:picLocks noChangeAspect="1"/>
          </p:cNvPicPr>
          <p:nvPr/>
        </p:nvPicPr>
        <p:blipFill>
          <a:blip r:embed="rId3"/>
          <a:stretch>
            <a:fillRect/>
          </a:stretch>
        </p:blipFill>
        <p:spPr>
          <a:xfrm>
            <a:off x="3962679" y="3593762"/>
            <a:ext cx="4257675" cy="2447925"/>
          </a:xfrm>
          <a:prstGeom prst="rect">
            <a:avLst/>
          </a:prstGeom>
        </p:spPr>
      </p:pic>
    </p:spTree>
    <p:extLst>
      <p:ext uri="{BB962C8B-B14F-4D97-AF65-F5344CB8AC3E}">
        <p14:creationId xmlns:p14="http://schemas.microsoft.com/office/powerpoint/2010/main" val="13901058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Compressors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AIR FILTERS AND OTHER COMPONENTS</a:t>
            </a:r>
          </a:p>
          <a:p>
            <a:pPr>
              <a:lnSpc>
                <a:spcPct val="150000"/>
              </a:lnSpc>
            </a:pPr>
            <a:r>
              <a:rPr lang="en-GB" sz="2400" dirty="0">
                <a:latin typeface="Arial" panose="020B0604020202020204" pitchFamily="34" charset="0"/>
                <a:cs typeface="Arial" panose="020B0604020202020204" pitchFamily="34" charset="0"/>
              </a:rPr>
              <a:t>To compress air successfully, the air entering the compressor has to be clean and free of dust particles or any foreign objects. This is where the air filter comes in. Air filters come in a variety of shapes and sizes.</a:t>
            </a:r>
          </a:p>
        </p:txBody>
      </p:sp>
    </p:spTree>
    <p:extLst>
      <p:ext uri="{BB962C8B-B14F-4D97-AF65-F5344CB8AC3E}">
        <p14:creationId xmlns:p14="http://schemas.microsoft.com/office/powerpoint/2010/main" val="11025969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Compressors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MAIN GROUPS OF COMPRESSORS IN USE TODAY</a:t>
            </a:r>
          </a:p>
          <a:p>
            <a:pPr>
              <a:lnSpc>
                <a:spcPct val="150000"/>
              </a:lnSpc>
            </a:pPr>
            <a:r>
              <a:rPr lang="en-GB" sz="2400" dirty="0">
                <a:latin typeface="Arial" panose="020B0604020202020204" pitchFamily="34" charset="0"/>
                <a:cs typeface="Arial" panose="020B0604020202020204" pitchFamily="34" charset="0"/>
              </a:rPr>
              <a:t>There are five main groups of compressors used extensively in industry today.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Reciprocating compressors;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Vane compressors;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Rotary screw compressors;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Lobe compressors;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Centrifugal compressors.</a:t>
            </a:r>
          </a:p>
        </p:txBody>
      </p:sp>
    </p:spTree>
    <p:extLst>
      <p:ext uri="{BB962C8B-B14F-4D97-AF65-F5344CB8AC3E}">
        <p14:creationId xmlns:p14="http://schemas.microsoft.com/office/powerpoint/2010/main" val="5267318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SAFETY PRECAUTIONS TO BE TAKEN WHEN WORKING ON OR NEAR V-BELTS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Never work on or near moving V-belts.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Make sure all portions of any belt are totally enclosed by sturdy guards. Never adjust a V-belt while it is in operation under any conditions.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Make sure you select the right belt for the job required, section and length.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Where necessary, make use of a tensioning pulley to achieve the maximum contact angle.</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11: V-belt drives</a:t>
            </a:r>
          </a:p>
        </p:txBody>
      </p:sp>
    </p:spTree>
    <p:extLst>
      <p:ext uri="{BB962C8B-B14F-4D97-AF65-F5344CB8AC3E}">
        <p14:creationId xmlns:p14="http://schemas.microsoft.com/office/powerpoint/2010/main" val="39747175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APPLICATIONS OF V-BELTS</a:t>
            </a:r>
          </a:p>
          <a:p>
            <a:pPr>
              <a:lnSpc>
                <a:spcPct val="150000"/>
              </a:lnSpc>
            </a:pPr>
            <a:r>
              <a:rPr lang="en-GB" sz="2400" dirty="0">
                <a:latin typeface="Arial" panose="020B0604020202020204" pitchFamily="34" charset="0"/>
                <a:cs typeface="Arial" panose="020B0604020202020204" pitchFamily="34" charset="0"/>
              </a:rPr>
              <a:t>V-belts are used extensively to connect shafts that must be driven to those, but are too far apart to use gears. Torque and power are easily transferred from the driving pulley to the driven one, without changing the direction of rotation by connecting them with a V-belt.</a:t>
            </a:r>
          </a:p>
        </p:txBody>
      </p:sp>
    </p:spTree>
    <p:extLst>
      <p:ext uri="{BB962C8B-B14F-4D97-AF65-F5344CB8AC3E}">
        <p14:creationId xmlns:p14="http://schemas.microsoft.com/office/powerpoint/2010/main" val="41635861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OF V-BELTS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V-belts run quietly for a long time without any maintenance needed as is the case with motor car belt drives used from the crankshaft pulley to the alternator, fan, power steering and air-con.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Gears only work when two shafts are right next to each other and chain drives need regular maintenance and lubrication.</a:t>
            </a:r>
          </a:p>
        </p:txBody>
      </p:sp>
    </p:spTree>
    <p:extLst>
      <p:ext uri="{BB962C8B-B14F-4D97-AF65-F5344CB8AC3E}">
        <p14:creationId xmlns:p14="http://schemas.microsoft.com/office/powerpoint/2010/main" val="13424152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IDENTIFY AND EXPLAIN BELT DRIVE TERMS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driver pulley: this pulley is the one on the motor.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driven pulley: this pulley is the one to which the torque is transferred, via the V-belt.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idler pulley: this pulley is often smaller in diameter than the other two but has no influence on the ratio between the driver and driven pulleys.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Pulley pitch diameter: This is the effective diameter of the pulley that includes one thickness of the belt.</a:t>
            </a:r>
          </a:p>
        </p:txBody>
      </p:sp>
    </p:spTree>
    <p:extLst>
      <p:ext uri="{BB962C8B-B14F-4D97-AF65-F5344CB8AC3E}">
        <p14:creationId xmlns:p14="http://schemas.microsoft.com/office/powerpoint/2010/main" val="9688364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BELT DRIVE TERM</a:t>
            </a:r>
          </a:p>
          <a:p>
            <a:pPr>
              <a:lnSpc>
                <a:spcPct val="150000"/>
              </a:lnSpc>
            </a:pPr>
            <a:r>
              <a:rPr lang="en-GB" sz="2400" dirty="0">
                <a:latin typeface="Arial" panose="020B0604020202020204" pitchFamily="34" charset="0"/>
                <a:cs typeface="Arial" panose="020B0604020202020204" pitchFamily="34" charset="0"/>
              </a:rPr>
              <a:t>The average V-belt used today is single, has an included angle of 40° and is available in a variety of standard lengths and in sections between A and E. A is the narrowest belt and E the widest.</a:t>
            </a:r>
          </a:p>
        </p:txBody>
      </p:sp>
    </p:spTree>
    <p:extLst>
      <p:ext uri="{BB962C8B-B14F-4D97-AF65-F5344CB8AC3E}">
        <p14:creationId xmlns:p14="http://schemas.microsoft.com/office/powerpoint/2010/main" val="34245486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V-BELT SECTIONS</a:t>
            </a:r>
          </a:p>
          <a:p>
            <a:pPr>
              <a:lnSpc>
                <a:spcPct val="150000"/>
              </a:lnSpc>
            </a:pPr>
            <a:r>
              <a:rPr lang="en-GB" sz="2400" dirty="0">
                <a:latin typeface="Arial" panose="020B0604020202020204" pitchFamily="34" charset="0"/>
                <a:cs typeface="Arial" panose="020B0604020202020204" pitchFamily="34" charset="0"/>
              </a:rPr>
              <a:t>A modern V-belt is made up of a number of sections such as the outer layer which is usually a synthetic rubber compound that is hard wearing and has a high coefficient of friction so that slipping on the pulley is limited.</a:t>
            </a:r>
          </a:p>
        </p:txBody>
      </p:sp>
    </p:spTree>
    <p:extLst>
      <p:ext uri="{BB962C8B-B14F-4D97-AF65-F5344CB8AC3E}">
        <p14:creationId xmlns:p14="http://schemas.microsoft.com/office/powerpoint/2010/main" val="1854014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The main function of couplings is to join two shafts together or to provide a mode of conveying or transmitting power from a drive source to a machine. A coupling can, for example, connect a steam turbine to an alternator or an electric motor to a pump. By means of a coupling machine, components, are tightly coupled and cannot be easily disengaged.</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2: Couplings</a:t>
            </a:r>
          </a:p>
        </p:txBody>
      </p:sp>
    </p:spTree>
    <p:extLst>
      <p:ext uri="{BB962C8B-B14F-4D97-AF65-F5344CB8AC3E}">
        <p14:creationId xmlns:p14="http://schemas.microsoft.com/office/powerpoint/2010/main" val="36118395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685846"/>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DIFFERENCE BETWEEN A SINGLE- AND A MULTIPLE-BELT DRIVE</a:t>
            </a:r>
          </a:p>
          <a:p>
            <a:pPr>
              <a:lnSpc>
                <a:spcPct val="150000"/>
              </a:lnSpc>
            </a:pPr>
            <a:r>
              <a:rPr lang="en-GB" sz="2400" dirty="0">
                <a:latin typeface="Arial" panose="020B0604020202020204" pitchFamily="34" charset="0"/>
                <a:cs typeface="Arial" panose="020B0604020202020204" pitchFamily="34" charset="0"/>
              </a:rPr>
              <a:t>The difference between a single and a multiple-belt drive is shown in the two drawings shown below:</a:t>
            </a:r>
          </a:p>
        </p:txBody>
      </p:sp>
      <p:pic>
        <p:nvPicPr>
          <p:cNvPr id="2" name="Picture 1">
            <a:extLst>
              <a:ext uri="{FF2B5EF4-FFF2-40B4-BE49-F238E27FC236}">
                <a16:creationId xmlns:a16="http://schemas.microsoft.com/office/drawing/2014/main" id="{E9F3736F-FD15-48FB-93D8-0F5A98AF4A37}"/>
              </a:ext>
            </a:extLst>
          </p:cNvPr>
          <p:cNvPicPr>
            <a:picLocks noChangeAspect="1"/>
          </p:cNvPicPr>
          <p:nvPr/>
        </p:nvPicPr>
        <p:blipFill>
          <a:blip r:embed="rId3"/>
          <a:stretch>
            <a:fillRect/>
          </a:stretch>
        </p:blipFill>
        <p:spPr>
          <a:xfrm>
            <a:off x="3762375" y="3760514"/>
            <a:ext cx="4667250" cy="2305050"/>
          </a:xfrm>
          <a:prstGeom prst="rect">
            <a:avLst/>
          </a:prstGeom>
        </p:spPr>
      </p:pic>
    </p:spTree>
    <p:extLst>
      <p:ext uri="{BB962C8B-B14F-4D97-AF65-F5344CB8AC3E}">
        <p14:creationId xmlns:p14="http://schemas.microsoft.com/office/powerpoint/2010/main" val="3005286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11: V-belt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CHECKING V-BELT SIZES AND LENGTHS</a:t>
            </a:r>
          </a:p>
          <a:p>
            <a:pPr>
              <a:lnSpc>
                <a:spcPct val="150000"/>
              </a:lnSpc>
            </a:pPr>
            <a:r>
              <a:rPr lang="en-GB" sz="2400" dirty="0">
                <a:latin typeface="Arial" panose="020B0604020202020204" pitchFamily="34" charset="0"/>
                <a:cs typeface="Arial" panose="020B0604020202020204" pitchFamily="34" charset="0"/>
              </a:rPr>
              <a:t>The first step is to measure the groove width to determine whether the belt is an ‘A’ or ‘B’ etc. section belt. The length is measured next, using a metal tape measure. Run the tape measure along the same route as the belt will run until you get back to where you started, then add on one belt thickness and you have the required length to within a few mm.</a:t>
            </a:r>
          </a:p>
        </p:txBody>
      </p:sp>
    </p:spTree>
    <p:extLst>
      <p:ext uri="{BB962C8B-B14F-4D97-AF65-F5344CB8AC3E}">
        <p14:creationId xmlns:p14="http://schemas.microsoft.com/office/powerpoint/2010/main" val="21574441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A gear is a round disc with teeth at equal intervals around the outside edge (periphery). As with belt and chain drives, gears transmit rotary motion and power through the action of meshing teeth from one revolving shaft to another without slipping. A gear is like a wheel which engages (meshes) with other gears to transmit motion from one part of a mechanism to another.</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12: Gear drives</a:t>
            </a:r>
          </a:p>
        </p:txBody>
      </p:sp>
    </p:spTree>
    <p:extLst>
      <p:ext uri="{BB962C8B-B14F-4D97-AF65-F5344CB8AC3E}">
        <p14:creationId xmlns:p14="http://schemas.microsoft.com/office/powerpoint/2010/main" val="6210175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GEARS</a:t>
            </a:r>
          </a:p>
          <a:p>
            <a:pPr>
              <a:lnSpc>
                <a:spcPct val="150000"/>
              </a:lnSpc>
            </a:pPr>
            <a:r>
              <a:rPr lang="en-GB" sz="2400" dirty="0">
                <a:latin typeface="Arial" panose="020B0604020202020204" pitchFamily="34" charset="0"/>
                <a:cs typeface="Arial" panose="020B0604020202020204" pitchFamily="34" charset="0"/>
              </a:rPr>
              <a:t>A shaft used with meshing gears can take one of three positions: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Gears and coupling shafts, run parallel to each other in the same plane.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Gears and coupling shafts where the centre lines intersect at an angle.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Gears, lying at angles to each other but not in the same plane.</a:t>
            </a:r>
          </a:p>
        </p:txBody>
      </p:sp>
    </p:spTree>
    <p:extLst>
      <p:ext uri="{BB962C8B-B14F-4D97-AF65-F5344CB8AC3E}">
        <p14:creationId xmlns:p14="http://schemas.microsoft.com/office/powerpoint/2010/main" val="23136001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SAFETY PRECAUTIONS WHEN WORKING WITH, ON OR AROUND GEARS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Before you start work, ensure that environment is secured.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Follow all the required safety procedures regarding “lockout” and guarding/fencing before working on geared units.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Ensure that geared units are switched off and stationary before lubricating, changing speed, repairing, replacing the gear drive.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Make sure that gears are properly secured to the shaft.</a:t>
            </a:r>
          </a:p>
        </p:txBody>
      </p:sp>
    </p:spTree>
    <p:extLst>
      <p:ext uri="{BB962C8B-B14F-4D97-AF65-F5344CB8AC3E}">
        <p14:creationId xmlns:p14="http://schemas.microsoft.com/office/powerpoint/2010/main" val="116150680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APPLICATIONS OF GEAR DRIVES</a:t>
            </a:r>
          </a:p>
          <a:p>
            <a:pPr>
              <a:lnSpc>
                <a:spcPct val="150000"/>
              </a:lnSpc>
            </a:pPr>
            <a:r>
              <a:rPr lang="en-GB" sz="2400" dirty="0">
                <a:latin typeface="Arial" panose="020B0604020202020204" pitchFamily="34" charset="0"/>
                <a:cs typeface="Arial" panose="020B0604020202020204" pitchFamily="34" charset="0"/>
              </a:rPr>
              <a:t>Gears are preferred over other types of drives in certain engineering settings. The following are reasons for this preference: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Where high levels of torque and power have to be transmitted.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Where the direction (same, opposite or different angle) of power transmission has to change.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Where there are restricted spaces.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Where varying rotating speeds (faster or slower) are needed</a:t>
            </a:r>
          </a:p>
        </p:txBody>
      </p:sp>
    </p:spTree>
    <p:extLst>
      <p:ext uri="{BB962C8B-B14F-4D97-AF65-F5344CB8AC3E}">
        <p14:creationId xmlns:p14="http://schemas.microsoft.com/office/powerpoint/2010/main" val="131983025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DIFFERENCE BETWEEN A CYCLOID AND AN INVOLUTE GEAR TOOTH PROFILE</a:t>
            </a:r>
          </a:p>
          <a:p>
            <a:pPr>
              <a:lnSpc>
                <a:spcPct val="150000"/>
              </a:lnSpc>
            </a:pPr>
            <a:r>
              <a:rPr lang="en-GB" sz="2400" dirty="0">
                <a:latin typeface="Arial" panose="020B0604020202020204" pitchFamily="34" charset="0"/>
                <a:cs typeface="Arial" panose="020B0604020202020204" pitchFamily="34" charset="0"/>
              </a:rPr>
              <a:t>A </a:t>
            </a:r>
            <a:r>
              <a:rPr lang="en-GB" sz="2400" b="1" dirty="0">
                <a:latin typeface="Arial" panose="020B0604020202020204" pitchFamily="34" charset="0"/>
                <a:cs typeface="Arial" panose="020B0604020202020204" pitchFamily="34" charset="0"/>
              </a:rPr>
              <a:t>cycloid</a:t>
            </a:r>
            <a:r>
              <a:rPr lang="en-GB" sz="2400" dirty="0">
                <a:latin typeface="Arial" panose="020B0604020202020204" pitchFamily="34" charset="0"/>
                <a:cs typeface="Arial" panose="020B0604020202020204" pitchFamily="34" charset="0"/>
              </a:rPr>
              <a:t> is the curve generated by a point on the circumference of a moving circle when the circle rolls through a plane along a straight line.</a:t>
            </a:r>
          </a:p>
          <a:p>
            <a:pPr>
              <a:lnSpc>
                <a:spcPct val="150000"/>
              </a:lnSpc>
            </a:pPr>
            <a:r>
              <a:rPr lang="en-GB" sz="2400" dirty="0">
                <a:latin typeface="Arial" panose="020B0604020202020204" pitchFamily="34" charset="0"/>
                <a:cs typeface="Arial" panose="020B0604020202020204" pitchFamily="34" charset="0"/>
              </a:rPr>
              <a:t>The </a:t>
            </a:r>
            <a:r>
              <a:rPr lang="en-GB" sz="2400" b="1" dirty="0">
                <a:latin typeface="Arial" panose="020B0604020202020204" pitchFamily="34" charset="0"/>
                <a:cs typeface="Arial" panose="020B0604020202020204" pitchFamily="34" charset="0"/>
              </a:rPr>
              <a:t>involute curve</a:t>
            </a:r>
            <a:r>
              <a:rPr lang="en-GB" sz="2400" dirty="0">
                <a:latin typeface="Arial" panose="020B0604020202020204" pitchFamily="34" charset="0"/>
                <a:cs typeface="Arial" panose="020B0604020202020204" pitchFamily="34" charset="0"/>
              </a:rPr>
              <a:t> may be defined as the locus of a point on a piece of string that is pulled tight whilst being unwound from the circumference of the circle.</a:t>
            </a:r>
          </a:p>
        </p:txBody>
      </p:sp>
    </p:spTree>
    <p:extLst>
      <p:ext uri="{BB962C8B-B14F-4D97-AF65-F5344CB8AC3E}">
        <p14:creationId xmlns:p14="http://schemas.microsoft.com/office/powerpoint/2010/main" val="21768950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PRINCIPLE OF VELOCITY RATIOS</a:t>
            </a:r>
          </a:p>
          <a:p>
            <a:pPr>
              <a:lnSpc>
                <a:spcPct val="150000"/>
              </a:lnSpc>
            </a:pPr>
            <a:r>
              <a:rPr lang="en-GB" sz="2400" dirty="0">
                <a:latin typeface="Arial" panose="020B0604020202020204" pitchFamily="34" charset="0"/>
                <a:cs typeface="Arial" panose="020B0604020202020204" pitchFamily="34" charset="0"/>
              </a:rPr>
              <a:t>Velocity ratio defines the rotational speed (rotational frequency) between a driver gear (input) and a driven gear (output) while they are engaged (meshed). Basically it is the number of times that the speed of the driver (input) gear is as great as that of the driven (output) gear. Velocity ratios are used in mechanical drawing and design to determine gear ratios, speed ratios, distance travelled by effort and loads etc.</a:t>
            </a:r>
          </a:p>
        </p:txBody>
      </p:sp>
    </p:spTree>
    <p:extLst>
      <p:ext uri="{BB962C8B-B14F-4D97-AF65-F5344CB8AC3E}">
        <p14:creationId xmlns:p14="http://schemas.microsoft.com/office/powerpoint/2010/main" val="30399696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12: Gear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SIMPLE AND COMPOUND GEAR TRAINS</a:t>
            </a:r>
          </a:p>
          <a:p>
            <a:pPr>
              <a:lnSpc>
                <a:spcPct val="150000"/>
              </a:lnSpc>
            </a:pPr>
            <a:r>
              <a:rPr lang="en-GB" sz="2400" dirty="0">
                <a:latin typeface="Arial" panose="020B0604020202020204" pitchFamily="34" charset="0"/>
                <a:cs typeface="Arial" panose="020B0604020202020204" pitchFamily="34" charset="0"/>
              </a:rPr>
              <a:t>If a gear system consists of two gears, it is called a</a:t>
            </a:r>
            <a:r>
              <a:rPr lang="en-GB" sz="2400" b="1" dirty="0">
                <a:latin typeface="Arial" panose="020B0604020202020204" pitchFamily="34" charset="0"/>
                <a:cs typeface="Arial" panose="020B0604020202020204" pitchFamily="34" charset="0"/>
              </a:rPr>
              <a:t> simple or singular gear train</a:t>
            </a:r>
            <a:r>
              <a:rPr lang="en-GB" sz="2400" dirty="0">
                <a:latin typeface="Arial" panose="020B0604020202020204" pitchFamily="34" charset="0"/>
                <a:cs typeface="Arial" panose="020B0604020202020204" pitchFamily="34" charset="0"/>
              </a:rPr>
              <a:t>. If one gear turns clockwise, the other will automatically turn anti clockwise. These gears work in a straight line, and are fitted independently on their individual shafts.</a:t>
            </a:r>
          </a:p>
          <a:p>
            <a:pPr>
              <a:lnSpc>
                <a:spcPct val="150000"/>
              </a:lnSpc>
            </a:pPr>
            <a:r>
              <a:rPr lang="en-GB" sz="2400" dirty="0">
                <a:latin typeface="Arial" panose="020B0604020202020204" pitchFamily="34" charset="0"/>
                <a:cs typeface="Arial" panose="020B0604020202020204" pitchFamily="34" charset="0"/>
              </a:rPr>
              <a:t>A gear system consists of more than two gears (more than one pair of gears engaged), where the intermediate shaft has two gears fixed to it. It is called a </a:t>
            </a:r>
            <a:r>
              <a:rPr lang="en-GB" sz="2400" b="1" dirty="0">
                <a:latin typeface="Arial" panose="020B0604020202020204" pitchFamily="34" charset="0"/>
                <a:cs typeface="Arial" panose="020B0604020202020204" pitchFamily="34" charset="0"/>
              </a:rPr>
              <a:t>compound gear train</a:t>
            </a:r>
            <a:r>
              <a:rPr lang="en-GB" sz="2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50903193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Chain drives are used mainly to transmit mechanical power. A chain drive system is made up of a driving sprocket, one or more driven sprockets and an endless piece of chain that meshes with sprocket teeth.</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13: Chain drives</a:t>
            </a:r>
          </a:p>
        </p:txBody>
      </p:sp>
    </p:spTree>
    <p:extLst>
      <p:ext uri="{BB962C8B-B14F-4D97-AF65-F5344CB8AC3E}">
        <p14:creationId xmlns:p14="http://schemas.microsoft.com/office/powerpoint/2010/main" val="3138385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Couplings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DIFFERENCE IN APPLICATION BETWEEN A COUPLING AND A CLUTCH</a:t>
            </a:r>
          </a:p>
          <a:p>
            <a:pPr>
              <a:lnSpc>
                <a:spcPct val="150000"/>
              </a:lnSpc>
            </a:pPr>
            <a:r>
              <a:rPr lang="en-GB" sz="2400" dirty="0">
                <a:latin typeface="Arial" panose="020B0604020202020204" pitchFamily="34" charset="0"/>
                <a:cs typeface="Arial" panose="020B0604020202020204" pitchFamily="34" charset="0"/>
              </a:rPr>
              <a:t>A </a:t>
            </a:r>
            <a:r>
              <a:rPr lang="en-GB" sz="2400" b="1" dirty="0">
                <a:latin typeface="Arial" panose="020B0604020202020204" pitchFamily="34" charset="0"/>
                <a:cs typeface="Arial" panose="020B0604020202020204" pitchFamily="34" charset="0"/>
              </a:rPr>
              <a:t>coupling </a:t>
            </a:r>
            <a:r>
              <a:rPr lang="en-GB" sz="2400" dirty="0">
                <a:latin typeface="Arial" panose="020B0604020202020204" pitchFamily="34" charset="0"/>
                <a:cs typeface="Arial" panose="020B0604020202020204" pitchFamily="34" charset="0"/>
              </a:rPr>
              <a:t>is a device that positively connects two (input and output) shafts to transfer rotation from one to the other.</a:t>
            </a:r>
          </a:p>
          <a:p>
            <a:pPr>
              <a:lnSpc>
                <a:spcPct val="150000"/>
              </a:lnSpc>
            </a:pPr>
            <a:r>
              <a:rPr lang="en-GB" sz="2400" dirty="0">
                <a:latin typeface="Arial" panose="020B0604020202020204" pitchFamily="34" charset="0"/>
                <a:cs typeface="Arial" panose="020B0604020202020204" pitchFamily="34" charset="0"/>
              </a:rPr>
              <a:t>A </a:t>
            </a:r>
            <a:r>
              <a:rPr lang="en-GB" sz="2400" b="1" dirty="0">
                <a:latin typeface="Arial" panose="020B0604020202020204" pitchFamily="34" charset="0"/>
                <a:cs typeface="Arial" panose="020B0604020202020204" pitchFamily="34" charset="0"/>
              </a:rPr>
              <a:t>clutch</a:t>
            </a:r>
            <a:r>
              <a:rPr lang="en-GB" sz="2400" dirty="0">
                <a:latin typeface="Arial" panose="020B0604020202020204" pitchFamily="34" charset="0"/>
                <a:cs typeface="Arial" panose="020B0604020202020204" pitchFamily="34" charset="0"/>
              </a:rPr>
              <a:t> is a device by which two shafts or rotating members may be connected or disconnected, either while at rest or when in relative motion.</a:t>
            </a:r>
          </a:p>
        </p:txBody>
      </p:sp>
    </p:spTree>
    <p:extLst>
      <p:ext uri="{BB962C8B-B14F-4D97-AF65-F5344CB8AC3E}">
        <p14:creationId xmlns:p14="http://schemas.microsoft.com/office/powerpoint/2010/main" val="295905839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SAFETY PRECAUTIONS WHEN WORKING WITH, ON OR AROUND CHAINS DRIVES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Protect people working on machines or in close range (proximity) especially in the case of chain breakage.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Protect machines against contaminants (dirt) and moisture from entering the chain drive system.</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Protect the chain drive system in case of chain breakage.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Protect the chain drive system by supplying adequate lubrication.</a:t>
            </a:r>
          </a:p>
        </p:txBody>
      </p:sp>
    </p:spTree>
    <p:extLst>
      <p:ext uri="{BB962C8B-B14F-4D97-AF65-F5344CB8AC3E}">
        <p14:creationId xmlns:p14="http://schemas.microsoft.com/office/powerpoint/2010/main" val="30588994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APPLICATIONS/USES OF CHAIN DRIVES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are not as flexible as belt drives but are stronger and more efficient, because no slipping occurs.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transmit power or motion from the driving to the driven sprocket.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are used where a positive transmission is required.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are used where tension in the drive is high (belts will slip).</a:t>
            </a:r>
          </a:p>
        </p:txBody>
      </p:sp>
    </p:spTree>
    <p:extLst>
      <p:ext uri="{BB962C8B-B14F-4D97-AF65-F5344CB8AC3E}">
        <p14:creationId xmlns:p14="http://schemas.microsoft.com/office/powerpoint/2010/main" val="156423729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OF CHAIN DRIVES COMPARED TO GEARS AND BELT DRIVES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Transmission of power in chain drives is not achieved by friction.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Relatively high speeds can be maintained, the drive is compact. It can operate in both directions.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It is not affected by cold, heat or moisture.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Power transmission in chain drives can take place over a wide field.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deliver a positive acceleration ratio.</a:t>
            </a:r>
          </a:p>
        </p:txBody>
      </p:sp>
    </p:spTree>
    <p:extLst>
      <p:ext uri="{BB962C8B-B14F-4D97-AF65-F5344CB8AC3E}">
        <p14:creationId xmlns:p14="http://schemas.microsoft.com/office/powerpoint/2010/main" val="54085491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DISADVANTAGES OF CHAIN DRIVES COMPARED TO GEARS AND BELT DRIVES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chain drive is absolutely direct and no slipping occurs.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do no slip or creep (unlike belts), they maintain a positive speed ratio between the driving and driven sprockets.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have an efficiency of 98% (no energy loss because of friction) and maintain a positive speed ratio over their entire life.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drives are unaffected by heat or dust that ensures a long lifespan.</a:t>
            </a:r>
          </a:p>
        </p:txBody>
      </p:sp>
    </p:spTree>
    <p:extLst>
      <p:ext uri="{BB962C8B-B14F-4D97-AF65-F5344CB8AC3E}">
        <p14:creationId xmlns:p14="http://schemas.microsoft.com/office/powerpoint/2010/main" val="294687137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CHAIN DRIVE TERMS</a:t>
            </a:r>
          </a:p>
          <a:p>
            <a:pPr>
              <a:lnSpc>
                <a:spcPct val="150000"/>
              </a:lnSpc>
            </a:pPr>
            <a:r>
              <a:rPr lang="en-GB" sz="2400" dirty="0">
                <a:latin typeface="Arial" panose="020B0604020202020204" pitchFamily="34" charset="0"/>
                <a:cs typeface="Arial" panose="020B0604020202020204" pitchFamily="34" charset="0"/>
              </a:rPr>
              <a:t>Sprockets for chain drives are precisely manufactured and the teeth are machined to standard specifications to obtain the correct contact between sprocket and chain.</a:t>
            </a:r>
          </a:p>
        </p:txBody>
      </p:sp>
    </p:spTree>
    <p:extLst>
      <p:ext uri="{BB962C8B-B14F-4D97-AF65-F5344CB8AC3E}">
        <p14:creationId xmlns:p14="http://schemas.microsoft.com/office/powerpoint/2010/main" val="210282586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SPROCKETS</a:t>
            </a:r>
          </a:p>
          <a:p>
            <a:pPr>
              <a:lnSpc>
                <a:spcPct val="150000"/>
              </a:lnSpc>
            </a:pPr>
            <a:r>
              <a:rPr lang="en-GB" sz="2400" dirty="0">
                <a:latin typeface="Arial" panose="020B0604020202020204" pitchFamily="34" charset="0"/>
                <a:cs typeface="Arial" panose="020B0604020202020204" pitchFamily="34" charset="0"/>
              </a:rPr>
              <a:t>Types of sprockets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Driver sprocket;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Idler sprocket;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Driven sprocket;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Sprocket pitch diameter.</a:t>
            </a:r>
          </a:p>
        </p:txBody>
      </p:sp>
    </p:spTree>
    <p:extLst>
      <p:ext uri="{BB962C8B-B14F-4D97-AF65-F5344CB8AC3E}">
        <p14:creationId xmlns:p14="http://schemas.microsoft.com/office/powerpoint/2010/main" val="234524652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CHAIN LENGTH</a:t>
            </a:r>
          </a:p>
          <a:p>
            <a:pPr>
              <a:lnSpc>
                <a:spcPct val="150000"/>
              </a:lnSpc>
            </a:pPr>
            <a:r>
              <a:rPr lang="en-GB" sz="2400" dirty="0">
                <a:latin typeface="Arial" panose="020B0604020202020204" pitchFamily="34" charset="0"/>
                <a:cs typeface="Arial" panose="020B0604020202020204" pitchFamily="34" charset="0"/>
              </a:rPr>
              <a:t>Chain length can be determined accurately by taking the following factors into account: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Centre distance between sprockets (driver and driven);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pitch;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Number of teeth on the (driver and driven);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Arc of contact.</a:t>
            </a:r>
          </a:p>
        </p:txBody>
      </p:sp>
    </p:spTree>
    <p:extLst>
      <p:ext uri="{BB962C8B-B14F-4D97-AF65-F5344CB8AC3E}">
        <p14:creationId xmlns:p14="http://schemas.microsoft.com/office/powerpoint/2010/main" val="416662185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CHAIN PITCH</a:t>
            </a:r>
          </a:p>
          <a:p>
            <a:pPr>
              <a:lnSpc>
                <a:spcPct val="150000"/>
              </a:lnSpc>
            </a:pPr>
            <a:r>
              <a:rPr lang="en-GB" sz="2400" dirty="0">
                <a:latin typeface="Arial" panose="020B0604020202020204" pitchFamily="34" charset="0"/>
                <a:cs typeface="Arial" panose="020B0604020202020204" pitchFamily="34" charset="0"/>
              </a:rPr>
              <a:t>The chain pitch is the distance in </a:t>
            </a:r>
            <a:r>
              <a:rPr lang="en-GB" sz="2400" dirty="0" err="1">
                <a:latin typeface="Arial" panose="020B0604020202020204" pitchFamily="34" charset="0"/>
                <a:cs typeface="Arial" panose="020B0604020202020204" pitchFamily="34" charset="0"/>
              </a:rPr>
              <a:t>millimeters</a:t>
            </a:r>
            <a:r>
              <a:rPr lang="en-GB" sz="2400" dirty="0">
                <a:latin typeface="Arial" panose="020B0604020202020204" pitchFamily="34" charset="0"/>
                <a:cs typeface="Arial" panose="020B0604020202020204" pitchFamily="34" charset="0"/>
              </a:rPr>
              <a:t>, between the centres of adjacent (next to) joint members. Chains can be classified in single pitch and double pitch roller chains. The pitch is the dimension which determines the other dimensions for a standard chain. A shorter pitch allows for higher operating speeds on a roller chain.</a:t>
            </a:r>
          </a:p>
        </p:txBody>
      </p:sp>
    </p:spTree>
    <p:extLst>
      <p:ext uri="{BB962C8B-B14F-4D97-AF65-F5344CB8AC3E}">
        <p14:creationId xmlns:p14="http://schemas.microsoft.com/office/powerpoint/2010/main" val="49896183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CHAINS</a:t>
            </a:r>
          </a:p>
          <a:p>
            <a:pPr>
              <a:lnSpc>
                <a:spcPct val="150000"/>
              </a:lnSpc>
            </a:pPr>
            <a:r>
              <a:rPr lang="en-GB" sz="2400" dirty="0">
                <a:latin typeface="Arial" panose="020B0604020202020204" pitchFamily="34" charset="0"/>
                <a:cs typeface="Arial" panose="020B0604020202020204" pitchFamily="34" charset="0"/>
              </a:rPr>
              <a:t>Types of chains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Single and multiple-strand roller chains;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Double-pitch (extended-pitch) roller chains;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Silent (</a:t>
            </a:r>
            <a:r>
              <a:rPr lang="en-GB" sz="2400" dirty="0" err="1">
                <a:latin typeface="Arial" panose="020B0604020202020204" pitchFamily="34" charset="0"/>
                <a:cs typeface="Arial" panose="020B0604020202020204" pitchFamily="34" charset="0"/>
              </a:rPr>
              <a:t>morse</a:t>
            </a:r>
            <a:r>
              <a:rPr lang="en-GB" sz="2400" dirty="0">
                <a:latin typeface="Arial" panose="020B0604020202020204" pitchFamily="34" charset="0"/>
                <a:cs typeface="Arial" panose="020B0604020202020204" pitchFamily="34" charset="0"/>
              </a:rPr>
              <a:t> or inverted tooth) chains;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Leaf chains.</a:t>
            </a:r>
          </a:p>
        </p:txBody>
      </p:sp>
    </p:spTree>
    <p:extLst>
      <p:ext uri="{BB962C8B-B14F-4D97-AF65-F5344CB8AC3E}">
        <p14:creationId xmlns:p14="http://schemas.microsoft.com/office/powerpoint/2010/main" val="368020735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SPROCKETS</a:t>
            </a:r>
          </a:p>
          <a:p>
            <a:pPr>
              <a:lnSpc>
                <a:spcPct val="150000"/>
              </a:lnSpc>
            </a:pPr>
            <a:r>
              <a:rPr lang="en-GB" sz="2400" dirty="0">
                <a:latin typeface="Arial" panose="020B0604020202020204" pitchFamily="34" charset="0"/>
                <a:cs typeface="Arial" panose="020B0604020202020204" pitchFamily="34" charset="0"/>
              </a:rPr>
              <a:t>Types of sprockets include: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Solid sprockets;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Solid sprockets with spokes;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Split sprockets with spokes.</a:t>
            </a:r>
          </a:p>
        </p:txBody>
      </p:sp>
    </p:spTree>
    <p:extLst>
      <p:ext uri="{BB962C8B-B14F-4D97-AF65-F5344CB8AC3E}">
        <p14:creationId xmlns:p14="http://schemas.microsoft.com/office/powerpoint/2010/main" val="3831080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Couplings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CLASSIFICATION OF COUPLINGS</a:t>
            </a:r>
          </a:p>
          <a:p>
            <a:pPr>
              <a:lnSpc>
                <a:spcPct val="150000"/>
              </a:lnSpc>
            </a:pPr>
            <a:r>
              <a:rPr lang="en-GB" sz="2400" dirty="0">
                <a:latin typeface="Arial" panose="020B0604020202020204" pitchFamily="34" charset="0"/>
                <a:cs typeface="Arial" panose="020B0604020202020204" pitchFamily="34" charset="0"/>
              </a:rPr>
              <a:t>Couplings can be categorised into three groups: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Permanent couplings.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Self-aligning couplings.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Flexible couplings.</a:t>
            </a:r>
          </a:p>
        </p:txBody>
      </p:sp>
    </p:spTree>
    <p:extLst>
      <p:ext uri="{BB962C8B-B14F-4D97-AF65-F5344CB8AC3E}">
        <p14:creationId xmlns:p14="http://schemas.microsoft.com/office/powerpoint/2010/main" val="326778622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MAINTENANCE OF CHAIN DRIVES</a:t>
            </a:r>
          </a:p>
          <a:p>
            <a:pPr>
              <a:lnSpc>
                <a:spcPct val="150000"/>
              </a:lnSpc>
            </a:pPr>
            <a:r>
              <a:rPr lang="en-GB" sz="2400" dirty="0">
                <a:latin typeface="Arial" panose="020B0604020202020204" pitchFamily="34" charset="0"/>
                <a:cs typeface="Arial" panose="020B0604020202020204" pitchFamily="34" charset="0"/>
              </a:rPr>
              <a:t>To obtain a long and productive working life and keep down-time to a minimum, chain drives must be correctly maintained. Lubrication is necessary to minimise metal to metal contact of the pin-bushing joints in the chain. Oil should be applied to the outside and inside plate edges, as access to the pin-bushing areas is through the clearances between the plates.</a:t>
            </a:r>
          </a:p>
        </p:txBody>
      </p:sp>
    </p:spTree>
    <p:extLst>
      <p:ext uri="{BB962C8B-B14F-4D97-AF65-F5344CB8AC3E}">
        <p14:creationId xmlns:p14="http://schemas.microsoft.com/office/powerpoint/2010/main" val="155742401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13: Chain drives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ALIGNING SPROCKETS AND TENSIONING CHAINS</a:t>
            </a:r>
          </a:p>
          <a:p>
            <a:pPr>
              <a:lnSpc>
                <a:spcPct val="150000"/>
              </a:lnSpc>
            </a:pPr>
            <a:r>
              <a:rPr lang="en-GB" sz="2400" dirty="0">
                <a:latin typeface="Arial" panose="020B0604020202020204" pitchFamily="34" charset="0"/>
                <a:cs typeface="Arial" panose="020B0604020202020204" pitchFamily="34" charset="0"/>
              </a:rPr>
              <a:t>Cautious and precise installation is of great importance for incident-free operation and long life. The following factors should be carefully observed: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Shift alignment;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Sprocket mounting;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Correct mounting of the chain;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Chain tension.</a:t>
            </a:r>
          </a:p>
        </p:txBody>
      </p:sp>
    </p:spTree>
    <p:extLst>
      <p:ext uri="{BB962C8B-B14F-4D97-AF65-F5344CB8AC3E}">
        <p14:creationId xmlns:p14="http://schemas.microsoft.com/office/powerpoint/2010/main" val="295176004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SAFETY PRECAUTIONS TO BE OBSERVED WHEN WORKING WITH GEARS AND GEARBOXES</a:t>
            </a:r>
          </a:p>
          <a:p>
            <a:pPr>
              <a:lnSpc>
                <a:spcPct val="150000"/>
              </a:lnSpc>
            </a:pPr>
            <a:r>
              <a:rPr lang="en-GB" sz="2400" dirty="0">
                <a:latin typeface="Arial" panose="020B0604020202020204" pitchFamily="34" charset="0"/>
                <a:cs typeface="Arial" panose="020B0604020202020204" pitchFamily="34" charset="0"/>
              </a:rPr>
              <a:t>Always make sure that the power supply is disconnected before you touch a gear, it must be mechanically impossible for the gears to start turning while you are busy. Beware of sharp edges that have been formed by the teeth working against each other. The oil used in many gearboxes often has additives to which your skin could be allergic.</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14: Reduction gearboxes</a:t>
            </a:r>
          </a:p>
        </p:txBody>
      </p:sp>
    </p:spTree>
    <p:extLst>
      <p:ext uri="{BB962C8B-B14F-4D97-AF65-F5344CB8AC3E}">
        <p14:creationId xmlns:p14="http://schemas.microsoft.com/office/powerpoint/2010/main" val="173242114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14: Reduction gearboxes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GENERAL USE OF GEARBOXES</a:t>
            </a:r>
          </a:p>
          <a:p>
            <a:pPr>
              <a:lnSpc>
                <a:spcPct val="150000"/>
              </a:lnSpc>
            </a:pPr>
            <a:r>
              <a:rPr lang="en-GB" sz="2400" dirty="0">
                <a:latin typeface="Arial" panose="020B0604020202020204" pitchFamily="34" charset="0"/>
                <a:cs typeface="Arial" panose="020B0604020202020204" pitchFamily="34" charset="0"/>
              </a:rPr>
              <a:t>Gearboxes are generally used for the purpose of altering gear ratios either to obtain more torque to overcome inertia or more speed with lower engine revolutions. When a small driver gear, drives a gear larger than itself, we get an increase in mechanical advantage.</a:t>
            </a:r>
          </a:p>
        </p:txBody>
      </p:sp>
    </p:spTree>
    <p:extLst>
      <p:ext uri="{BB962C8B-B14F-4D97-AF65-F5344CB8AC3E}">
        <p14:creationId xmlns:p14="http://schemas.microsoft.com/office/powerpoint/2010/main" val="232590872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14: Reduction gearboxes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778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MAIN PARTS OF REDUCTION GEAR BOXES</a:t>
            </a:r>
          </a:p>
        </p:txBody>
      </p:sp>
      <p:pic>
        <p:nvPicPr>
          <p:cNvPr id="2" name="Picture 1">
            <a:extLst>
              <a:ext uri="{FF2B5EF4-FFF2-40B4-BE49-F238E27FC236}">
                <a16:creationId xmlns:a16="http://schemas.microsoft.com/office/drawing/2014/main" id="{28723E38-C7C1-4CA8-A1CA-41093169EC57}"/>
              </a:ext>
            </a:extLst>
          </p:cNvPr>
          <p:cNvPicPr>
            <a:picLocks noChangeAspect="1"/>
          </p:cNvPicPr>
          <p:nvPr/>
        </p:nvPicPr>
        <p:blipFill>
          <a:blip r:embed="rId3"/>
          <a:stretch>
            <a:fillRect/>
          </a:stretch>
        </p:blipFill>
        <p:spPr>
          <a:xfrm>
            <a:off x="1391966" y="3100426"/>
            <a:ext cx="2426627" cy="1626425"/>
          </a:xfrm>
          <a:prstGeom prst="rect">
            <a:avLst/>
          </a:prstGeom>
        </p:spPr>
      </p:pic>
      <p:sp>
        <p:nvSpPr>
          <p:cNvPr id="3" name="Rectangle 2">
            <a:extLst>
              <a:ext uri="{FF2B5EF4-FFF2-40B4-BE49-F238E27FC236}">
                <a16:creationId xmlns:a16="http://schemas.microsoft.com/office/drawing/2014/main" id="{F61924E9-7314-4E83-BF91-5C2B3D1B2C6D}"/>
              </a:ext>
            </a:extLst>
          </p:cNvPr>
          <p:cNvSpPr/>
          <p:nvPr/>
        </p:nvSpPr>
        <p:spPr>
          <a:xfrm>
            <a:off x="857412" y="2395398"/>
            <a:ext cx="11655430" cy="646331"/>
          </a:xfrm>
          <a:prstGeom prst="rect">
            <a:avLst/>
          </a:prstGeom>
        </p:spPr>
        <p:txBody>
          <a:bodyPr wrap="square" numCol="3">
            <a:spAutoFit/>
          </a:bodyPr>
          <a:lstStyle/>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 reduction gear-set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 worm-and-worm-wheel</a:t>
            </a:r>
          </a:p>
        </p:txBody>
      </p:sp>
      <p:sp>
        <p:nvSpPr>
          <p:cNvPr id="4" name="Rectangle 3">
            <a:extLst>
              <a:ext uri="{FF2B5EF4-FFF2-40B4-BE49-F238E27FC236}">
                <a16:creationId xmlns:a16="http://schemas.microsoft.com/office/drawing/2014/main" id="{0DDAD316-8FF0-4838-A600-D4A8992B4AFD}"/>
              </a:ext>
            </a:extLst>
          </p:cNvPr>
          <p:cNvSpPr/>
          <p:nvPr/>
        </p:nvSpPr>
        <p:spPr>
          <a:xfrm>
            <a:off x="669602" y="4942272"/>
            <a:ext cx="4298613" cy="577850"/>
          </a:xfrm>
          <a:prstGeom prst="rect">
            <a:avLst/>
          </a:prstGeom>
        </p:spPr>
        <p:txBody>
          <a:bodyPr wrap="none">
            <a:spAutoFit/>
          </a:bodyPr>
          <a:lstStyle/>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 double reduction gear-set</a:t>
            </a:r>
          </a:p>
        </p:txBody>
      </p:sp>
      <p:pic>
        <p:nvPicPr>
          <p:cNvPr id="6" name="Picture 5">
            <a:extLst>
              <a:ext uri="{FF2B5EF4-FFF2-40B4-BE49-F238E27FC236}">
                <a16:creationId xmlns:a16="http://schemas.microsoft.com/office/drawing/2014/main" id="{0612DA57-4E6D-43BF-B5A5-06C0FEFE2889}"/>
              </a:ext>
            </a:extLst>
          </p:cNvPr>
          <p:cNvPicPr>
            <a:picLocks noChangeAspect="1"/>
          </p:cNvPicPr>
          <p:nvPr/>
        </p:nvPicPr>
        <p:blipFill>
          <a:blip r:embed="rId4"/>
          <a:stretch>
            <a:fillRect/>
          </a:stretch>
        </p:blipFill>
        <p:spPr>
          <a:xfrm>
            <a:off x="5865734" y="3026719"/>
            <a:ext cx="1638786" cy="1667412"/>
          </a:xfrm>
          <a:prstGeom prst="rect">
            <a:avLst/>
          </a:prstGeom>
        </p:spPr>
      </p:pic>
      <p:pic>
        <p:nvPicPr>
          <p:cNvPr id="8" name="Picture 7">
            <a:extLst>
              <a:ext uri="{FF2B5EF4-FFF2-40B4-BE49-F238E27FC236}">
                <a16:creationId xmlns:a16="http://schemas.microsoft.com/office/drawing/2014/main" id="{E1113D40-81C9-4064-B838-E3E60D727106}"/>
              </a:ext>
            </a:extLst>
          </p:cNvPr>
          <p:cNvPicPr>
            <a:picLocks noChangeAspect="1"/>
          </p:cNvPicPr>
          <p:nvPr/>
        </p:nvPicPr>
        <p:blipFill>
          <a:blip r:embed="rId5"/>
          <a:stretch>
            <a:fillRect/>
          </a:stretch>
        </p:blipFill>
        <p:spPr>
          <a:xfrm>
            <a:off x="5298466" y="4937649"/>
            <a:ext cx="1586102" cy="1317269"/>
          </a:xfrm>
          <a:prstGeom prst="rect">
            <a:avLst/>
          </a:prstGeom>
        </p:spPr>
      </p:pic>
    </p:spTree>
    <p:extLst>
      <p:ext uri="{BB962C8B-B14F-4D97-AF65-F5344CB8AC3E}">
        <p14:creationId xmlns:p14="http://schemas.microsoft.com/office/powerpoint/2010/main" val="226546993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685846"/>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Pneumatics is the field of operation where compressed air is used to complete work.</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15: Pneumatics</a:t>
            </a:r>
          </a:p>
        </p:txBody>
      </p:sp>
    </p:spTree>
    <p:extLst>
      <p:ext uri="{BB962C8B-B14F-4D97-AF65-F5344CB8AC3E}">
        <p14:creationId xmlns:p14="http://schemas.microsoft.com/office/powerpoint/2010/main" val="140494942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15: Pneumatics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BASIC COMPONENTS OF PNEUMATIC SYSTEMS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compressor;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Air receivers;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Piping;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Valves;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Actuating units.</a:t>
            </a:r>
          </a:p>
        </p:txBody>
      </p:sp>
    </p:spTree>
    <p:extLst>
      <p:ext uri="{BB962C8B-B14F-4D97-AF65-F5344CB8AC3E}">
        <p14:creationId xmlns:p14="http://schemas.microsoft.com/office/powerpoint/2010/main" val="311247633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15: Pneumatics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DAILY MAINTENANCE OF PNEUMATIC SYSTEMS</a:t>
            </a:r>
          </a:p>
          <a:p>
            <a:pPr>
              <a:lnSpc>
                <a:spcPct val="150000"/>
              </a:lnSpc>
            </a:pPr>
            <a:r>
              <a:rPr lang="en-GB" sz="2400" dirty="0">
                <a:latin typeface="Arial" panose="020B0604020202020204" pitchFamily="34" charset="0"/>
                <a:cs typeface="Arial" panose="020B0604020202020204" pitchFamily="34" charset="0"/>
              </a:rPr>
              <a:t>Firstly, water traps and receivers must be drained daily to remove condensation build up. Receivers must be inspected and the inspection sheets signed on the dates stated. Piping and joints must be checked for leaks and corrosion. The oil level and oil filter changes on compressors must be monitored regularly. Output performance must be checked on an ongoing basis.</a:t>
            </a:r>
          </a:p>
        </p:txBody>
      </p:sp>
    </p:spTree>
    <p:extLst>
      <p:ext uri="{BB962C8B-B14F-4D97-AF65-F5344CB8AC3E}">
        <p14:creationId xmlns:p14="http://schemas.microsoft.com/office/powerpoint/2010/main" val="110723350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Hydraulic systems are systems that can cause a force or movement by compressing fluid. They can be used as links between mechanical parts, thus eliminating the need for shafts, gears and connecting rods. Machine tools, motor vehicles, aircraft, jacks, missiles and ships are just a few applications of hydraulic systems.</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16: Hydraulics</a:t>
            </a:r>
          </a:p>
        </p:txBody>
      </p:sp>
    </p:spTree>
    <p:extLst>
      <p:ext uri="{BB962C8B-B14F-4D97-AF65-F5344CB8AC3E}">
        <p14:creationId xmlns:p14="http://schemas.microsoft.com/office/powerpoint/2010/main" val="59368580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16: Hydraulics (continued)</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UNITS OF MEASUREMENTS</a:t>
                </a:r>
              </a:p>
              <a:p>
                <a:pPr>
                  <a:lnSpc>
                    <a:spcPct val="150000"/>
                  </a:lnSpc>
                </a:pPr>
                <a:r>
                  <a:rPr lang="en-GB" sz="2400" dirty="0">
                    <a:latin typeface="Arial" panose="020B0604020202020204" pitchFamily="34" charset="0"/>
                    <a:cs typeface="Arial" panose="020B0604020202020204" pitchFamily="34" charset="0"/>
                  </a:rPr>
                  <a:t>Pressure measured in Pascals (Pa).</a:t>
                </a:r>
              </a:p>
              <a:p>
                <a:pPr>
                  <a:lnSpc>
                    <a:spcPct val="150000"/>
                  </a:lnSpc>
                </a:pPr>
                <a:r>
                  <a:rPr lang="en-GB" sz="2400" dirty="0">
                    <a:latin typeface="Arial" panose="020B0604020202020204" pitchFamily="34" charset="0"/>
                    <a:cs typeface="Arial" panose="020B0604020202020204" pitchFamily="34" charset="0"/>
                  </a:rPr>
                  <a:t>Flow rate measured in litres per second (</a:t>
                </a:r>
                <a14:m>
                  <m:oMath xmlns:m="http://schemas.openxmlformats.org/officeDocument/2006/math">
                    <m:r>
                      <a:rPr lang="en-GB" sz="2400" b="0" i="1" smtClean="0">
                        <a:latin typeface="Cambria Math" panose="02040503050406030204" pitchFamily="18" charset="0"/>
                        <a:cs typeface="Arial" panose="020B0604020202020204" pitchFamily="34" charset="0"/>
                      </a:rPr>
                      <m:t>𝑙</m:t>
                    </m:r>
                  </m:oMath>
                </a14:m>
                <a:r>
                  <a:rPr lang="en-GB" sz="2400" dirty="0">
                    <a:latin typeface="Arial" panose="020B0604020202020204" pitchFamily="34" charset="0"/>
                    <a:cs typeface="Arial" panose="020B0604020202020204" pitchFamily="34" charset="0"/>
                  </a:rPr>
                  <a:t>/s).</a:t>
                </a:r>
              </a:p>
              <a:p>
                <a:pPr>
                  <a:lnSpc>
                    <a:spcPct val="150000"/>
                  </a:lnSpc>
                </a:pPr>
                <a:r>
                  <a:rPr lang="en-GB" sz="2400" dirty="0">
                    <a:latin typeface="Arial" panose="020B0604020202020204" pitchFamily="34" charset="0"/>
                    <a:cs typeface="Arial" panose="020B0604020202020204" pitchFamily="34" charset="0"/>
                  </a:rPr>
                  <a:t>Area measured in metres squared (</a:t>
                </a:r>
                <a14:m>
                  <m:oMath xmlns:m="http://schemas.openxmlformats.org/officeDocument/2006/math">
                    <m:sSup>
                      <m:sSupPr>
                        <m:ctrlPr>
                          <a:rPr lang="en-GB" sz="2400" b="0" i="1" smtClean="0">
                            <a:latin typeface="Cambria Math" panose="02040503050406030204" pitchFamily="18" charset="0"/>
                            <a:cs typeface="Arial" panose="020B0604020202020204" pitchFamily="34" charset="0"/>
                          </a:rPr>
                        </m:ctrlPr>
                      </m:sSupPr>
                      <m:e>
                        <m:r>
                          <a:rPr lang="en-GB" sz="2400" b="0" i="1" smtClean="0">
                            <a:latin typeface="Cambria Math" panose="02040503050406030204" pitchFamily="18" charset="0"/>
                            <a:cs typeface="Arial" panose="020B0604020202020204" pitchFamily="34" charset="0"/>
                          </a:rPr>
                          <m:t>𝑚</m:t>
                        </m:r>
                      </m:e>
                      <m:sup>
                        <m:r>
                          <a:rPr lang="en-GB" sz="2400" b="0" i="1" smtClean="0">
                            <a:latin typeface="Cambria Math" panose="02040503050406030204" pitchFamily="18" charset="0"/>
                            <a:cs typeface="Arial" panose="020B0604020202020204" pitchFamily="34" charset="0"/>
                          </a:rPr>
                          <m:t>2</m:t>
                        </m:r>
                      </m:sup>
                    </m:sSup>
                  </m:oMath>
                </a14:m>
                <a:r>
                  <a:rPr lang="en-GB" sz="2400" dirty="0">
                    <a:latin typeface="Arial" panose="020B0604020202020204" pitchFamily="34" charset="0"/>
                    <a:cs typeface="Arial" panose="020B0604020202020204" pitchFamily="34" charset="0"/>
                  </a:rPr>
                  <a:t>).</a:t>
                </a:r>
              </a:p>
            </p:txBody>
          </p:sp>
        </mc:Choice>
        <mc:Fallback xmlns="">
          <p:sp>
            <p:nvSpPr>
              <p:cNvPr id="12" name="TextBox 11">
                <a:extLst>
                  <a:ext uri="{FF2B5EF4-FFF2-40B4-BE49-F238E27FC236}">
                    <a16:creationId xmlns:a16="http://schemas.microsoft.com/office/drawing/2014/main" id="{4A32270A-B0A3-794E-ABA3-38B5164546B2}"/>
                  </a:ext>
                </a:extLst>
              </p:cNvPr>
              <p:cNvSpPr txBox="1">
                <a:spLocks noRot="1" noChangeAspect="1" noMove="1" noResize="1" noEditPoints="1" noAdjustHandles="1" noChangeArrowheads="1" noChangeShapeType="1" noTextEdit="1"/>
              </p:cNvSpPr>
              <p:nvPr/>
            </p:nvSpPr>
            <p:spPr>
              <a:xfrm>
                <a:off x="793376" y="1802775"/>
                <a:ext cx="10596283" cy="2239844"/>
              </a:xfrm>
              <a:prstGeom prst="rect">
                <a:avLst/>
              </a:prstGeom>
              <a:blipFill>
                <a:blip r:embed="rId3"/>
                <a:stretch>
                  <a:fillRect l="-863" b="-5722"/>
                </a:stretch>
              </a:blipFill>
            </p:spPr>
            <p:txBody>
              <a:bodyPr/>
              <a:lstStyle/>
              <a:p>
                <a:r>
                  <a:rPr lang="en-ZA">
                    <a:noFill/>
                  </a:rPr>
                  <a:t> </a:t>
                </a:r>
              </a:p>
            </p:txBody>
          </p:sp>
        </mc:Fallback>
      </mc:AlternateContent>
    </p:spTree>
    <p:extLst>
      <p:ext uri="{BB962C8B-B14F-4D97-AF65-F5344CB8AC3E}">
        <p14:creationId xmlns:p14="http://schemas.microsoft.com/office/powerpoint/2010/main" val="24555721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5484</TotalTime>
  <Words>8333</Words>
  <Application>Microsoft Macintosh PowerPoint</Application>
  <PresentationFormat>Widescreen</PresentationFormat>
  <Paragraphs>712</Paragraphs>
  <Slides>125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125</vt:i4>
      </vt:variant>
    </vt:vector>
  </HeadingPairs>
  <TitlesOfParts>
    <vt:vector size="131" baseType="lpstr">
      <vt:lpstr>Arial</vt:lpstr>
      <vt:lpstr>Brandon Grotesque Medium</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Ryk Cloete</dc:creator>
  <cp:lastModifiedBy>Ryk Cloete</cp:lastModifiedBy>
  <cp:revision>156</cp:revision>
  <dcterms:created xsi:type="dcterms:W3CDTF">2018-09-18T08:47:31Z</dcterms:created>
  <dcterms:modified xsi:type="dcterms:W3CDTF">2019-11-04T06:47:34Z</dcterms:modified>
</cp:coreProperties>
</file>

<file path=docProps/thumbnail.jpeg>
</file>